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4" r:id="rId2"/>
    <p:sldId id="257" r:id="rId3"/>
    <p:sldId id="258" r:id="rId4"/>
    <p:sldId id="259" r:id="rId5"/>
    <p:sldId id="275" r:id="rId6"/>
    <p:sldId id="276" r:id="rId7"/>
    <p:sldId id="277" r:id="rId8"/>
    <p:sldId id="278" r:id="rId9"/>
    <p:sldId id="279" r:id="rId10"/>
    <p:sldId id="260" r:id="rId11"/>
    <p:sldId id="261" r:id="rId12"/>
    <p:sldId id="262" r:id="rId13"/>
    <p:sldId id="280" r:id="rId14"/>
    <p:sldId id="284" r:id="rId15"/>
    <p:sldId id="263" r:id="rId16"/>
    <p:sldId id="264" r:id="rId17"/>
    <p:sldId id="286" r:id="rId18"/>
    <p:sldId id="265" r:id="rId19"/>
    <p:sldId id="266" r:id="rId20"/>
    <p:sldId id="267" r:id="rId21"/>
    <p:sldId id="268" r:id="rId22"/>
    <p:sldId id="269" r:id="rId23"/>
    <p:sldId id="270" r:id="rId24"/>
    <p:sldId id="271" r:id="rId25"/>
    <p:sldId id="281" r:id="rId26"/>
    <p:sldId id="282" r:id="rId27"/>
    <p:sldId id="283" r:id="rId28"/>
    <p:sldId id="285"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66" autoAdjust="0"/>
    <p:restoredTop sz="94660"/>
  </p:normalViewPr>
  <p:slideViewPr>
    <p:cSldViewPr snapToGrid="0">
      <p:cViewPr varScale="1">
        <p:scale>
          <a:sx n="79" d="100"/>
          <a:sy n="79" d="100"/>
        </p:scale>
        <p:origin x="9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0BB14-4420-46C0-8926-D692DB433AF3}" type="datetimeFigureOut">
              <a:rPr lang="fr-FR" smtClean="0"/>
              <a:t>07/01/2026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1ECE1B-F771-41BF-9632-0D57BDD70368}" type="slidenum">
              <a:rPr lang="fr-FR" smtClean="0"/>
              <a:t>‹N°›</a:t>
            </a:fld>
            <a:endParaRPr lang="fr-FR"/>
          </a:p>
        </p:txBody>
      </p:sp>
    </p:spTree>
    <p:extLst>
      <p:ext uri="{BB962C8B-B14F-4D97-AF65-F5344CB8AC3E}">
        <p14:creationId xmlns:p14="http://schemas.microsoft.com/office/powerpoint/2010/main" val="2666303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AF4F56-69A0-4CB4-9B1B-940971B1511D}" type="slidenum">
              <a:rPr lang="fr-FR" smtClean="0"/>
              <a:t>22</a:t>
            </a:fld>
            <a:endParaRPr lang="fr-FR" dirty="0"/>
          </a:p>
        </p:txBody>
      </p:sp>
    </p:spTree>
    <p:extLst>
      <p:ext uri="{BB962C8B-B14F-4D97-AF65-F5344CB8AC3E}">
        <p14:creationId xmlns:p14="http://schemas.microsoft.com/office/powerpoint/2010/main" val="3143075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E2B7000A-3850-44FC-9C44-5CB39CF5E5D2}" type="datetimeFigureOut">
              <a:rPr lang="fr-FR" smtClean="0"/>
              <a:t>07/01/2026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7700D58-5399-49E7-B97C-B92D9F67403D}" type="slidenum">
              <a:rPr lang="fr-FR" smtClean="0"/>
              <a:t>‹N°›</a:t>
            </a:fld>
            <a:endParaRPr lang="fr-FR"/>
          </a:p>
        </p:txBody>
      </p:sp>
    </p:spTree>
    <p:extLst>
      <p:ext uri="{BB962C8B-B14F-4D97-AF65-F5344CB8AC3E}">
        <p14:creationId xmlns:p14="http://schemas.microsoft.com/office/powerpoint/2010/main" val="1225506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2B7000A-3850-44FC-9C44-5CB39CF5E5D2}" type="datetimeFigureOut">
              <a:rPr lang="fr-FR" smtClean="0"/>
              <a:t>07/01/2026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7700D58-5399-49E7-B97C-B92D9F67403D}" type="slidenum">
              <a:rPr lang="fr-FR" smtClean="0"/>
              <a:t>‹N°›</a:t>
            </a:fld>
            <a:endParaRPr lang="fr-FR"/>
          </a:p>
        </p:txBody>
      </p:sp>
    </p:spTree>
    <p:extLst>
      <p:ext uri="{BB962C8B-B14F-4D97-AF65-F5344CB8AC3E}">
        <p14:creationId xmlns:p14="http://schemas.microsoft.com/office/powerpoint/2010/main" val="386058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2B7000A-3850-44FC-9C44-5CB39CF5E5D2}" type="datetimeFigureOut">
              <a:rPr lang="fr-FR" smtClean="0"/>
              <a:t>07/01/2026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7700D58-5399-49E7-B97C-B92D9F67403D}" type="slidenum">
              <a:rPr lang="fr-FR" smtClean="0"/>
              <a:t>‹N°›</a:t>
            </a:fld>
            <a:endParaRPr lang="fr-FR"/>
          </a:p>
        </p:txBody>
      </p:sp>
    </p:spTree>
    <p:extLst>
      <p:ext uri="{BB962C8B-B14F-4D97-AF65-F5344CB8AC3E}">
        <p14:creationId xmlns:p14="http://schemas.microsoft.com/office/powerpoint/2010/main" val="288665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2B7000A-3850-44FC-9C44-5CB39CF5E5D2}" type="datetimeFigureOut">
              <a:rPr lang="fr-FR" smtClean="0"/>
              <a:t>07/01/2026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7700D58-5399-49E7-B97C-B92D9F67403D}" type="slidenum">
              <a:rPr lang="fr-FR" smtClean="0"/>
              <a:t>‹N°›</a:t>
            </a:fld>
            <a:endParaRPr lang="fr-FR"/>
          </a:p>
        </p:txBody>
      </p:sp>
    </p:spTree>
    <p:extLst>
      <p:ext uri="{BB962C8B-B14F-4D97-AF65-F5344CB8AC3E}">
        <p14:creationId xmlns:p14="http://schemas.microsoft.com/office/powerpoint/2010/main" val="1567986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E2B7000A-3850-44FC-9C44-5CB39CF5E5D2}" type="datetimeFigureOut">
              <a:rPr lang="fr-FR" smtClean="0"/>
              <a:t>07/01/2026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7700D58-5399-49E7-B97C-B92D9F67403D}" type="slidenum">
              <a:rPr lang="fr-FR" smtClean="0"/>
              <a:t>‹N°›</a:t>
            </a:fld>
            <a:endParaRPr lang="fr-FR"/>
          </a:p>
        </p:txBody>
      </p:sp>
    </p:spTree>
    <p:extLst>
      <p:ext uri="{BB962C8B-B14F-4D97-AF65-F5344CB8AC3E}">
        <p14:creationId xmlns:p14="http://schemas.microsoft.com/office/powerpoint/2010/main" val="1942224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2B7000A-3850-44FC-9C44-5CB39CF5E5D2}" type="datetimeFigureOut">
              <a:rPr lang="fr-FR" smtClean="0"/>
              <a:t>07/01/2026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7700D58-5399-49E7-B97C-B92D9F67403D}" type="slidenum">
              <a:rPr lang="fr-FR" smtClean="0"/>
              <a:t>‹N°›</a:t>
            </a:fld>
            <a:endParaRPr lang="fr-FR"/>
          </a:p>
        </p:txBody>
      </p:sp>
    </p:spTree>
    <p:extLst>
      <p:ext uri="{BB962C8B-B14F-4D97-AF65-F5344CB8AC3E}">
        <p14:creationId xmlns:p14="http://schemas.microsoft.com/office/powerpoint/2010/main" val="3761691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2B7000A-3850-44FC-9C44-5CB39CF5E5D2}" type="datetimeFigureOut">
              <a:rPr lang="fr-FR" smtClean="0"/>
              <a:t>07/01/2026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7700D58-5399-49E7-B97C-B92D9F67403D}" type="slidenum">
              <a:rPr lang="fr-FR" smtClean="0"/>
              <a:t>‹N°›</a:t>
            </a:fld>
            <a:endParaRPr lang="fr-FR"/>
          </a:p>
        </p:txBody>
      </p:sp>
    </p:spTree>
    <p:extLst>
      <p:ext uri="{BB962C8B-B14F-4D97-AF65-F5344CB8AC3E}">
        <p14:creationId xmlns:p14="http://schemas.microsoft.com/office/powerpoint/2010/main" val="1432444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2B7000A-3850-44FC-9C44-5CB39CF5E5D2}" type="datetimeFigureOut">
              <a:rPr lang="fr-FR" smtClean="0"/>
              <a:t>07/01/2026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7700D58-5399-49E7-B97C-B92D9F67403D}" type="slidenum">
              <a:rPr lang="fr-FR" smtClean="0"/>
              <a:t>‹N°›</a:t>
            </a:fld>
            <a:endParaRPr lang="fr-FR"/>
          </a:p>
        </p:txBody>
      </p:sp>
    </p:spTree>
    <p:extLst>
      <p:ext uri="{BB962C8B-B14F-4D97-AF65-F5344CB8AC3E}">
        <p14:creationId xmlns:p14="http://schemas.microsoft.com/office/powerpoint/2010/main" val="169744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2B7000A-3850-44FC-9C44-5CB39CF5E5D2}" type="datetimeFigureOut">
              <a:rPr lang="fr-FR" smtClean="0"/>
              <a:t>07/01/2026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7700D58-5399-49E7-B97C-B92D9F67403D}" type="slidenum">
              <a:rPr lang="fr-FR" smtClean="0"/>
              <a:t>‹N°›</a:t>
            </a:fld>
            <a:endParaRPr lang="fr-FR"/>
          </a:p>
        </p:txBody>
      </p:sp>
    </p:spTree>
    <p:extLst>
      <p:ext uri="{BB962C8B-B14F-4D97-AF65-F5344CB8AC3E}">
        <p14:creationId xmlns:p14="http://schemas.microsoft.com/office/powerpoint/2010/main" val="1221089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2B7000A-3850-44FC-9C44-5CB39CF5E5D2}" type="datetimeFigureOut">
              <a:rPr lang="fr-FR" smtClean="0"/>
              <a:t>07/01/2026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7700D58-5399-49E7-B97C-B92D9F67403D}" type="slidenum">
              <a:rPr lang="fr-FR" smtClean="0"/>
              <a:t>‹N°›</a:t>
            </a:fld>
            <a:endParaRPr lang="fr-FR"/>
          </a:p>
        </p:txBody>
      </p:sp>
    </p:spTree>
    <p:extLst>
      <p:ext uri="{BB962C8B-B14F-4D97-AF65-F5344CB8AC3E}">
        <p14:creationId xmlns:p14="http://schemas.microsoft.com/office/powerpoint/2010/main" val="36101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2B7000A-3850-44FC-9C44-5CB39CF5E5D2}" type="datetimeFigureOut">
              <a:rPr lang="fr-FR" smtClean="0"/>
              <a:t>07/01/2026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7700D58-5399-49E7-B97C-B92D9F67403D}" type="slidenum">
              <a:rPr lang="fr-FR" smtClean="0"/>
              <a:t>‹N°›</a:t>
            </a:fld>
            <a:endParaRPr lang="fr-FR"/>
          </a:p>
        </p:txBody>
      </p:sp>
    </p:spTree>
    <p:extLst>
      <p:ext uri="{BB962C8B-B14F-4D97-AF65-F5344CB8AC3E}">
        <p14:creationId xmlns:p14="http://schemas.microsoft.com/office/powerpoint/2010/main" val="2099076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7000A-3850-44FC-9C44-5CB39CF5E5D2}" type="datetimeFigureOut">
              <a:rPr lang="fr-FR" smtClean="0"/>
              <a:t>07/01/2026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00D58-5399-49E7-B97C-B92D9F67403D}" type="slidenum">
              <a:rPr lang="fr-FR" smtClean="0"/>
              <a:t>‹N°›</a:t>
            </a:fld>
            <a:endParaRPr lang="fr-FR"/>
          </a:p>
        </p:txBody>
      </p:sp>
    </p:spTree>
    <p:extLst>
      <p:ext uri="{BB962C8B-B14F-4D97-AF65-F5344CB8AC3E}">
        <p14:creationId xmlns:p14="http://schemas.microsoft.com/office/powerpoint/2010/main" val="1826451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35560" y="1628800"/>
            <a:ext cx="7772400" cy="2160240"/>
          </a:xfrm>
        </p:spPr>
        <p:txBody>
          <a:bodyPr>
            <a:normAutofit fontScale="90000"/>
          </a:bodyPr>
          <a:lstStyle/>
          <a:p>
            <a:r>
              <a:rPr lang="x-none" b="1" dirty="0"/>
              <a:t> </a:t>
            </a:r>
            <a:br>
              <a:rPr lang="fr-FR" b="1" dirty="0"/>
            </a:br>
            <a:r>
              <a:rPr lang="x-none" b="1" dirty="0"/>
              <a:t> </a:t>
            </a:r>
            <a:br>
              <a:rPr lang="fr-FR" b="1" dirty="0"/>
            </a:br>
            <a:r>
              <a:rPr lang="x-none" sz="3600" b="1" dirty="0"/>
              <a:t>Enseignement DFASM1</a:t>
            </a:r>
            <a:br>
              <a:rPr lang="fr-FR" sz="3600" b="1" dirty="0"/>
            </a:br>
            <a:r>
              <a:rPr lang="fr-FR" sz="3600" b="1" dirty="0"/>
              <a:t>4</a:t>
            </a:r>
            <a:r>
              <a:rPr lang="fr-FR" sz="3600" b="1" baseline="30000" dirty="0"/>
              <a:t>ème</a:t>
            </a:r>
            <a:r>
              <a:rPr lang="fr-FR" sz="3600" b="1" dirty="0"/>
              <a:t> année </a:t>
            </a:r>
            <a:r>
              <a:rPr lang="x-none" sz="3600" b="1" dirty="0"/>
              <a:t> </a:t>
            </a:r>
            <a:br>
              <a:rPr lang="fr-FR" sz="3600" b="1" dirty="0"/>
            </a:br>
            <a:r>
              <a:rPr lang="x-none" sz="3600" b="1" dirty="0"/>
              <a:t>sur la relation </a:t>
            </a:r>
            <a:r>
              <a:rPr lang="fr-FR" sz="3600" b="1" dirty="0"/>
              <a:t>en soins (</a:t>
            </a:r>
            <a:r>
              <a:rPr lang="fr-FR" sz="3600" b="1" dirty="0" err="1"/>
              <a:t>ReSo</a:t>
            </a:r>
            <a:r>
              <a:rPr lang="fr-FR" sz="3600" b="1" dirty="0"/>
              <a:t>) </a:t>
            </a:r>
            <a:br>
              <a:rPr lang="fr-FR" sz="3600" b="1" dirty="0"/>
            </a:br>
            <a:r>
              <a:rPr lang="fr-FR" sz="3600" b="1" dirty="0"/>
              <a:t>(</a:t>
            </a:r>
            <a:r>
              <a:rPr lang="x-none" sz="3600" b="1" dirty="0"/>
              <a:t>médecin-malade</a:t>
            </a:r>
            <a:r>
              <a:rPr lang="fr-FR" sz="3600" b="1" dirty="0"/>
              <a:t>)</a:t>
            </a:r>
            <a:br>
              <a:rPr lang="fr-FR" b="1" dirty="0"/>
            </a:br>
            <a:r>
              <a:rPr lang="fr-FR" dirty="0"/>
              <a:t> </a:t>
            </a:r>
            <a:br>
              <a:rPr lang="fr-FR" dirty="0"/>
            </a:br>
            <a:r>
              <a:rPr lang="fr-FR" dirty="0"/>
              <a:t>TP2 </a:t>
            </a:r>
          </a:p>
        </p:txBody>
      </p:sp>
      <p:sp>
        <p:nvSpPr>
          <p:cNvPr id="3" name="Sous-titre 2"/>
          <p:cNvSpPr>
            <a:spLocks noGrp="1"/>
          </p:cNvSpPr>
          <p:nvPr>
            <p:ph type="subTitle" idx="1"/>
          </p:nvPr>
        </p:nvSpPr>
        <p:spPr>
          <a:xfrm>
            <a:off x="1524000" y="4222730"/>
            <a:ext cx="9144000" cy="1655762"/>
          </a:xfrm>
        </p:spPr>
        <p:txBody>
          <a:bodyPr>
            <a:normAutofit fontScale="92500" lnSpcReduction="10000"/>
          </a:bodyPr>
          <a:lstStyle/>
          <a:p>
            <a:r>
              <a:rPr lang="fr-FR" dirty="0">
                <a:solidFill>
                  <a:schemeClr val="tx2">
                    <a:lumMod val="50000"/>
                  </a:schemeClr>
                </a:solidFill>
              </a:rPr>
              <a:t>Deux TP de trois heures </a:t>
            </a:r>
          </a:p>
          <a:p>
            <a:r>
              <a:rPr lang="fr-FR" dirty="0">
                <a:solidFill>
                  <a:schemeClr val="tx2">
                    <a:lumMod val="50000"/>
                  </a:schemeClr>
                </a:solidFill>
              </a:rPr>
              <a:t>16 groupes </a:t>
            </a:r>
          </a:p>
          <a:p>
            <a:r>
              <a:rPr lang="fr-FR" dirty="0">
                <a:solidFill>
                  <a:schemeClr val="tx2">
                    <a:lumMod val="50000"/>
                  </a:schemeClr>
                </a:solidFill>
              </a:rPr>
              <a:t>Un binôme enseignants (un médecin + un patient) </a:t>
            </a:r>
          </a:p>
          <a:p>
            <a:r>
              <a:rPr lang="fr-FR" dirty="0">
                <a:solidFill>
                  <a:schemeClr val="tx2">
                    <a:lumMod val="50000"/>
                  </a:schemeClr>
                </a:solidFill>
              </a:rPr>
              <a:t>Un groupe d’étudiants</a:t>
            </a: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2108136" y="548680"/>
            <a:ext cx="1706880" cy="646430"/>
          </a:xfrm>
          <a:prstGeom prst="rect">
            <a:avLst/>
          </a:prstGeom>
          <a:noFill/>
        </p:spPr>
      </p:pic>
      <p:sp>
        <p:nvSpPr>
          <p:cNvPr id="5" name="ZoneTexte 4"/>
          <p:cNvSpPr txBox="1"/>
          <p:nvPr/>
        </p:nvSpPr>
        <p:spPr>
          <a:xfrm>
            <a:off x="8106029" y="548680"/>
            <a:ext cx="1851790" cy="369332"/>
          </a:xfrm>
          <a:prstGeom prst="rect">
            <a:avLst/>
          </a:prstGeom>
          <a:solidFill>
            <a:schemeClr val="tx2">
              <a:lumMod val="40000"/>
              <a:lumOff val="60000"/>
            </a:schemeClr>
          </a:solidFill>
        </p:spPr>
        <p:txBody>
          <a:bodyPr wrap="none" rtlCol="0">
            <a:spAutoFit/>
          </a:bodyPr>
          <a:lstStyle/>
          <a:p>
            <a:pPr algn="ctr"/>
            <a:r>
              <a:rPr lang="fr-FR" dirty="0"/>
              <a:t>Année 2025-2026</a:t>
            </a:r>
          </a:p>
        </p:txBody>
      </p:sp>
    </p:spTree>
    <p:extLst>
      <p:ext uri="{BB962C8B-B14F-4D97-AF65-F5344CB8AC3E}">
        <p14:creationId xmlns:p14="http://schemas.microsoft.com/office/powerpoint/2010/main" val="3544882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15680" y="269776"/>
            <a:ext cx="5328592" cy="710952"/>
          </a:xfrm>
        </p:spPr>
        <p:txBody>
          <a:bodyPr>
            <a:normAutofit/>
          </a:bodyPr>
          <a:lstStyle/>
          <a:p>
            <a:r>
              <a:rPr lang="fr-FR" sz="3000" b="1" dirty="0">
                <a:ea typeface="Times New Roman"/>
              </a:rPr>
              <a:t>Place de l’aidant </a:t>
            </a:r>
          </a:p>
        </p:txBody>
      </p:sp>
      <p:sp>
        <p:nvSpPr>
          <p:cNvPr id="3" name="Espace réservé du contenu 2"/>
          <p:cNvSpPr>
            <a:spLocks noGrp="1"/>
          </p:cNvSpPr>
          <p:nvPr>
            <p:ph idx="1"/>
          </p:nvPr>
        </p:nvSpPr>
        <p:spPr>
          <a:xfrm>
            <a:off x="1981605" y="1528495"/>
            <a:ext cx="8424936" cy="4536504"/>
          </a:xfrm>
        </p:spPr>
        <p:txBody>
          <a:bodyPr>
            <a:normAutofit fontScale="70000" lnSpcReduction="20000"/>
          </a:bodyPr>
          <a:lstStyle/>
          <a:p>
            <a:pPr marL="357188" indent="-357188" algn="ctr">
              <a:buNone/>
            </a:pPr>
            <a:r>
              <a:rPr lang="fr-FR" sz="3300" b="1" dirty="0"/>
              <a:t>Exploration de la place de l’aidant / la relation de soins</a:t>
            </a:r>
          </a:p>
          <a:p>
            <a:pPr marL="0" indent="0">
              <a:buNone/>
            </a:pPr>
            <a:r>
              <a:rPr lang="fr-FR" sz="3000" b="1" dirty="0"/>
              <a:t>Objectifs  </a:t>
            </a:r>
          </a:p>
          <a:p>
            <a:pPr marL="0" indent="0">
              <a:buNone/>
            </a:pPr>
            <a:r>
              <a:rPr lang="fr-FR" sz="3000" dirty="0"/>
              <a:t>- place du proche dans la relation en soins (hors patient non communiquant), </a:t>
            </a:r>
          </a:p>
          <a:p>
            <a:pPr marL="0" indent="0">
              <a:buNone/>
            </a:pPr>
            <a:r>
              <a:rPr lang="fr-FR" sz="3000" dirty="0"/>
              <a:t>- éléments pour établir une relation en soin permettant une bonne relation à 3 (risque de relation à 2+1 voir 1+1+1 )</a:t>
            </a:r>
          </a:p>
          <a:p>
            <a:pPr marL="0" indent="0">
              <a:buNone/>
            </a:pPr>
            <a:endParaRPr lang="fr-FR" sz="3000" b="1" dirty="0"/>
          </a:p>
          <a:p>
            <a:pPr marL="0" indent="0">
              <a:buNone/>
            </a:pPr>
            <a:r>
              <a:rPr lang="fr-FR" sz="3000" b="1" dirty="0"/>
              <a:t>Réflexions</a:t>
            </a:r>
          </a:p>
          <a:p>
            <a:pPr marL="0" indent="0">
              <a:buNone/>
            </a:pPr>
            <a:r>
              <a:rPr lang="fr-FR" sz="3000" dirty="0"/>
              <a:t>- modification dans la place du soignant et de la relation en soins. </a:t>
            </a:r>
          </a:p>
          <a:p>
            <a:pPr marL="0" indent="0">
              <a:buNone/>
            </a:pPr>
            <a:r>
              <a:rPr lang="fr-FR" sz="3000" dirty="0"/>
              <a:t>- impact du proche,  premier aidant</a:t>
            </a:r>
          </a:p>
          <a:p>
            <a:pPr marL="0" indent="0">
              <a:buNone/>
            </a:pPr>
            <a:r>
              <a:rPr lang="fr-FR" sz="3000" dirty="0"/>
              <a:t>- s’interroger sur l’éthique de la relation avec transfert du geste de soins vers le proche : transfert de compétence du soignant (médecin, infirmier…) vers le proche ( pansements, piqure…)</a:t>
            </a:r>
          </a:p>
          <a:p>
            <a:pPr>
              <a:buFontTx/>
              <a:buChar char="-"/>
            </a:pPr>
            <a:r>
              <a:rPr lang="fr-FR" sz="3000" dirty="0"/>
              <a:t>pas une critique mais une constatation quant à l’éthique du soin</a:t>
            </a:r>
          </a:p>
          <a:p>
            <a:pPr lvl="1">
              <a:lnSpc>
                <a:spcPct val="120000"/>
              </a:lnSpc>
              <a:spcBef>
                <a:spcPts val="576"/>
              </a:spcBef>
              <a:buFont typeface="Wingdings" panose="05000000000000000000" pitchFamily="2" charset="2"/>
              <a:buChar char="§"/>
            </a:pPr>
            <a:endParaRPr lang="fr-FR" dirty="0"/>
          </a:p>
        </p:txBody>
      </p:sp>
      <p:sp>
        <p:nvSpPr>
          <p:cNvPr id="4" name="Titre 1"/>
          <p:cNvSpPr txBox="1">
            <a:spLocks/>
          </p:cNvSpPr>
          <p:nvPr/>
        </p:nvSpPr>
        <p:spPr>
          <a:xfrm>
            <a:off x="447259" y="17748"/>
            <a:ext cx="10197550" cy="1143000"/>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t>Les Aidants: quelle place dans la relation de soins?</a:t>
            </a:r>
          </a:p>
        </p:txBody>
      </p:sp>
    </p:spTree>
    <p:extLst>
      <p:ext uri="{BB962C8B-B14F-4D97-AF65-F5344CB8AC3E}">
        <p14:creationId xmlns:p14="http://schemas.microsoft.com/office/powerpoint/2010/main" val="273052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5560" y="764704"/>
            <a:ext cx="8229600" cy="1224136"/>
          </a:xfrm>
        </p:spPr>
        <p:txBody>
          <a:bodyPr>
            <a:normAutofit fontScale="90000"/>
          </a:bodyPr>
          <a:lstStyle/>
          <a:p>
            <a:br>
              <a:rPr lang="fr-FR" sz="3600" b="1" dirty="0">
                <a:solidFill>
                  <a:srgbClr val="002060"/>
                </a:solidFill>
              </a:rPr>
            </a:br>
            <a:br>
              <a:rPr lang="fr-FR" sz="3600" b="1" dirty="0">
                <a:solidFill>
                  <a:srgbClr val="002060"/>
                </a:solidFill>
              </a:rPr>
            </a:br>
            <a:br>
              <a:rPr lang="fr-FR" sz="3600" b="1" dirty="0">
                <a:solidFill>
                  <a:srgbClr val="002060"/>
                </a:solidFill>
              </a:rPr>
            </a:br>
            <a:br>
              <a:rPr lang="fr-FR" sz="3600" b="1" dirty="0">
                <a:solidFill>
                  <a:srgbClr val="002060"/>
                </a:solidFill>
              </a:rPr>
            </a:br>
            <a:br>
              <a:rPr lang="fr-FR" sz="3600" b="1" dirty="0">
                <a:solidFill>
                  <a:srgbClr val="002060"/>
                </a:solidFill>
              </a:rPr>
            </a:br>
            <a:br>
              <a:rPr lang="fr-FR" sz="3600" b="1" dirty="0">
                <a:solidFill>
                  <a:srgbClr val="002060"/>
                </a:solidFill>
              </a:rPr>
            </a:br>
            <a:br>
              <a:rPr lang="fr-FR" sz="3600" b="1" dirty="0">
                <a:solidFill>
                  <a:srgbClr val="002060"/>
                </a:solidFill>
              </a:rPr>
            </a:br>
            <a:endParaRPr lang="fr-FR" sz="2200" dirty="0"/>
          </a:p>
        </p:txBody>
      </p:sp>
      <p:sp>
        <p:nvSpPr>
          <p:cNvPr id="3" name="Espace réservé du contenu 2"/>
          <p:cNvSpPr>
            <a:spLocks noGrp="1"/>
          </p:cNvSpPr>
          <p:nvPr>
            <p:ph idx="1"/>
          </p:nvPr>
        </p:nvSpPr>
        <p:spPr>
          <a:xfrm>
            <a:off x="1919536" y="1484784"/>
            <a:ext cx="8640960" cy="4869160"/>
          </a:xfrm>
        </p:spPr>
        <p:txBody>
          <a:bodyPr>
            <a:normAutofit lnSpcReduction="10000"/>
          </a:bodyPr>
          <a:lstStyle/>
          <a:p>
            <a:pPr marL="0" indent="0">
              <a:buNone/>
            </a:pPr>
            <a:endParaRPr lang="fr-FR" sz="2400" dirty="0"/>
          </a:p>
          <a:p>
            <a:pPr marL="0" indent="0">
              <a:buNone/>
            </a:pPr>
            <a:r>
              <a:rPr lang="fr-FR" sz="2400" dirty="0"/>
              <a:t>La pédiatrie puis la transition : apprentissage d’une relation qui passe de 3 (soignant, parent, enfant) à une relation à 2 (ado jeune adulte, soignant) </a:t>
            </a:r>
          </a:p>
          <a:p>
            <a:pPr marL="0" indent="0">
              <a:buNone/>
            </a:pPr>
            <a:br>
              <a:rPr lang="fr-FR" sz="2400" dirty="0"/>
            </a:br>
            <a:r>
              <a:rPr lang="fr-FR" sz="2400" dirty="0"/>
              <a:t>Comment passer de la relation à 3 à la relation à 2?</a:t>
            </a:r>
          </a:p>
          <a:p>
            <a:pPr marL="0" indent="0">
              <a:buNone/>
            </a:pPr>
            <a:r>
              <a:rPr lang="fr-FR" sz="2400" dirty="0"/>
              <a:t>Comment accompagner l’adolescent / comment accompagner le proche ?</a:t>
            </a:r>
            <a:br>
              <a:rPr lang="fr-FR" sz="2400" dirty="0"/>
            </a:br>
            <a:r>
              <a:rPr lang="fr-FR" sz="2400" dirty="0"/>
              <a:t>Quels critères d’une bonne transition ?</a:t>
            </a:r>
          </a:p>
          <a:p>
            <a:pPr marL="0" indent="0">
              <a:buNone/>
            </a:pPr>
            <a:r>
              <a:rPr lang="fr-FR" sz="2400" dirty="0"/>
              <a:t>Comment éviter la rupture de soins ?</a:t>
            </a:r>
          </a:p>
          <a:p>
            <a:pPr marL="0" indent="0">
              <a:buNone/>
            </a:pPr>
            <a:br>
              <a:rPr lang="fr-FR" sz="2400" dirty="0"/>
            </a:br>
            <a:r>
              <a:rPr lang="fr-FR" sz="2400" dirty="0"/>
              <a:t>(ex transition VIH )</a:t>
            </a:r>
            <a:br>
              <a:rPr lang="fr-FR" sz="4000" b="1" dirty="0"/>
            </a:br>
            <a:endParaRPr lang="fr-FR" sz="3800" dirty="0"/>
          </a:p>
        </p:txBody>
      </p:sp>
      <p:sp>
        <p:nvSpPr>
          <p:cNvPr id="4" name="ZoneTexte 3">
            <a:extLst>
              <a:ext uri="{FF2B5EF4-FFF2-40B4-BE49-F238E27FC236}">
                <a16:creationId xmlns:a16="http://schemas.microsoft.com/office/drawing/2014/main" id="{71B6027A-8204-8E7A-0AF7-D88ECCEA4582}"/>
              </a:ext>
            </a:extLst>
          </p:cNvPr>
          <p:cNvSpPr txBox="1"/>
          <p:nvPr/>
        </p:nvSpPr>
        <p:spPr>
          <a:xfrm flipH="1">
            <a:off x="2855639" y="504056"/>
            <a:ext cx="6624737" cy="1077218"/>
          </a:xfrm>
          <a:prstGeom prst="rect">
            <a:avLst/>
          </a:prstGeom>
          <a:noFill/>
        </p:spPr>
        <p:txBody>
          <a:bodyPr wrap="square" rtlCol="0">
            <a:spAutoFit/>
          </a:bodyPr>
          <a:lstStyle/>
          <a:p>
            <a:r>
              <a:rPr lang="fr-FR" sz="3200" b="1" dirty="0">
                <a:ea typeface="Times New Roman"/>
              </a:rPr>
              <a:t>Place de l’aidant (2)</a:t>
            </a:r>
          </a:p>
          <a:p>
            <a:r>
              <a:rPr lang="fr-FR" sz="3200" b="1" dirty="0"/>
              <a:t>L’exemple de la période de transition </a:t>
            </a:r>
          </a:p>
        </p:txBody>
      </p:sp>
    </p:spTree>
    <p:extLst>
      <p:ext uri="{BB962C8B-B14F-4D97-AF65-F5344CB8AC3E}">
        <p14:creationId xmlns:p14="http://schemas.microsoft.com/office/powerpoint/2010/main" val="42092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4384" y="349289"/>
            <a:ext cx="5328592" cy="710952"/>
          </a:xfrm>
        </p:spPr>
        <p:txBody>
          <a:bodyPr>
            <a:normAutofit/>
          </a:bodyPr>
          <a:lstStyle/>
          <a:p>
            <a:r>
              <a:rPr lang="fr-FR" sz="3200" b="1" dirty="0">
                <a:latin typeface="+mn-lt"/>
                <a:ea typeface="Times New Roman"/>
                <a:cs typeface="+mn-cs"/>
              </a:rPr>
              <a:t>Place de l’aidant (3)  </a:t>
            </a:r>
          </a:p>
        </p:txBody>
      </p:sp>
      <p:sp>
        <p:nvSpPr>
          <p:cNvPr id="3" name="Espace réservé du contenu 2"/>
          <p:cNvSpPr>
            <a:spLocks noGrp="1"/>
          </p:cNvSpPr>
          <p:nvPr>
            <p:ph idx="1"/>
          </p:nvPr>
        </p:nvSpPr>
        <p:spPr>
          <a:xfrm>
            <a:off x="1991544" y="1160748"/>
            <a:ext cx="8424936" cy="4536504"/>
          </a:xfrm>
        </p:spPr>
        <p:txBody>
          <a:bodyPr>
            <a:normAutofit fontScale="85000" lnSpcReduction="20000"/>
          </a:bodyPr>
          <a:lstStyle/>
          <a:p>
            <a:pPr marL="357188" indent="-357188">
              <a:buNone/>
            </a:pPr>
            <a:r>
              <a:rPr lang="fr-FR" sz="3100" dirty="0">
                <a:ea typeface="Times New Roman"/>
              </a:rPr>
              <a:t>	Outil : jeu de rôle 3 personnes </a:t>
            </a:r>
          </a:p>
          <a:p>
            <a:pPr marL="357188" indent="-357188">
              <a:buNone/>
            </a:pPr>
            <a:endParaRPr lang="fr-FR" sz="3100" dirty="0">
              <a:ea typeface="Times New Roman"/>
            </a:endParaRPr>
          </a:p>
          <a:p>
            <a:pPr marL="357188" indent="-357188">
              <a:buNone/>
            </a:pPr>
            <a:r>
              <a:rPr lang="fr-FR" sz="3100" dirty="0">
                <a:ea typeface="Times New Roman"/>
              </a:rPr>
              <a:t>Questionner l’expérience des étudiants </a:t>
            </a:r>
          </a:p>
          <a:p>
            <a:pPr marL="357188" indent="-357188">
              <a:buNone/>
            </a:pPr>
            <a:endParaRPr lang="fr-FR" sz="3100" dirty="0">
              <a:ea typeface="Times New Roman"/>
            </a:endParaRPr>
          </a:p>
          <a:p>
            <a:pPr marL="357188" indent="-357188">
              <a:buNone/>
            </a:pPr>
            <a:endParaRPr lang="fr-FR" sz="3100" dirty="0">
              <a:ea typeface="Times New Roman"/>
            </a:endParaRPr>
          </a:p>
          <a:p>
            <a:pPr marL="357188" indent="-357188">
              <a:buNone/>
            </a:pPr>
            <a:r>
              <a:rPr lang="fr-FR" sz="3100" dirty="0">
                <a:ea typeface="Times New Roman"/>
              </a:rPr>
              <a:t>A défaut, proposer parmi les exemples suivants  </a:t>
            </a:r>
            <a:r>
              <a:rPr lang="fr-FR" sz="3100" dirty="0">
                <a:solidFill>
                  <a:srgbClr val="FF0000"/>
                </a:solidFill>
                <a:ea typeface="Times New Roman"/>
              </a:rPr>
              <a:t>(écrire les scénarii)</a:t>
            </a:r>
            <a:r>
              <a:rPr lang="fr-FR" sz="3100" dirty="0">
                <a:ea typeface="Times New Roman"/>
              </a:rPr>
              <a:t> :</a:t>
            </a:r>
          </a:p>
          <a:p>
            <a:pPr marL="357188" indent="-357188">
              <a:buNone/>
            </a:pPr>
            <a:r>
              <a:rPr lang="fr-FR" sz="3100" dirty="0">
                <a:ea typeface="Times New Roman"/>
              </a:rPr>
              <a:t>- annonce d’un changement de traitement enfant diabétique </a:t>
            </a:r>
          </a:p>
          <a:p>
            <a:pPr marL="357188" indent="-357188">
              <a:buNone/>
            </a:pPr>
            <a:r>
              <a:rPr lang="fr-FR" sz="3100" dirty="0"/>
              <a:t>- décompensation aigue d’une maladie chronique avec </a:t>
            </a:r>
            <a:r>
              <a:rPr lang="fr-FR" dirty="0"/>
              <a:t> deux personnes âgées qui viennent aux urgences </a:t>
            </a:r>
          </a:p>
          <a:p>
            <a:pPr marL="357188" indent="-357188">
              <a:buNone/>
            </a:pPr>
            <a:r>
              <a:rPr lang="fr-FR" dirty="0"/>
              <a:t>- cancer de l’ovaire chez une femme en âge de procréer avec son conjoint ( relation et pas annonce) ou endométriose </a:t>
            </a:r>
          </a:p>
          <a:p>
            <a:pPr marL="357188" indent="-357188">
              <a:buNone/>
            </a:pPr>
            <a:endParaRPr lang="fr-FR" dirty="0"/>
          </a:p>
        </p:txBody>
      </p:sp>
    </p:spTree>
    <p:extLst>
      <p:ext uri="{BB962C8B-B14F-4D97-AF65-F5344CB8AC3E}">
        <p14:creationId xmlns:p14="http://schemas.microsoft.com/office/powerpoint/2010/main" val="3484551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FACCCED-D2BA-F5FD-AAB3-DD796EC3B60C}"/>
              </a:ext>
            </a:extLst>
          </p:cNvPr>
          <p:cNvSpPr>
            <a:spLocks noGrp="1"/>
          </p:cNvSpPr>
          <p:nvPr>
            <p:ph idx="1"/>
          </p:nvPr>
        </p:nvSpPr>
        <p:spPr/>
        <p:txBody>
          <a:bodyPr>
            <a:normAutofit/>
          </a:bodyPr>
          <a:lstStyle/>
          <a:p>
            <a:r>
              <a:rPr lang="fr-FR" dirty="0"/>
              <a:t>Place du médecin référent </a:t>
            </a:r>
          </a:p>
          <a:p>
            <a:r>
              <a:rPr lang="fr-FR" dirty="0"/>
              <a:t>Faire communiquer ? Les difficultés et freins  à la communication entrer professionnels de santé.  Absence de synthèse de dossier , patient « morcelé » qui est renvoyé d’un spécialiste à l’autre </a:t>
            </a:r>
          </a:p>
          <a:p>
            <a:r>
              <a:rPr lang="fr-FR" dirty="0"/>
              <a:t>Comment rester dans une relation de soins alors qu’il y  a plusieurs médecins en parallèle ?</a:t>
            </a:r>
          </a:p>
          <a:p>
            <a:r>
              <a:rPr lang="fr-FR" dirty="0"/>
              <a:t>Multiplication des professionnels de santé Polymédication, interactions médicamenteuses </a:t>
            </a:r>
          </a:p>
        </p:txBody>
      </p:sp>
      <p:sp>
        <p:nvSpPr>
          <p:cNvPr id="4" name="Titre 1"/>
          <p:cNvSpPr txBox="1">
            <a:spLocks/>
          </p:cNvSpPr>
          <p:nvPr/>
        </p:nvSpPr>
        <p:spPr>
          <a:xfrm>
            <a:off x="447259" y="17748"/>
            <a:ext cx="10197550" cy="1143000"/>
          </a:xfrm>
          <a:prstGeom prst="rect">
            <a:avLst/>
          </a:prstGeom>
          <a:solidFill>
            <a:schemeClr val="accent1">
              <a:lumMod val="60000"/>
              <a:lumOff val="4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t>Les patients </a:t>
            </a:r>
            <a:r>
              <a:rPr lang="fr-FR" sz="3600" dirty="0" err="1"/>
              <a:t>polypathologiques</a:t>
            </a:r>
            <a:r>
              <a:rPr lang="fr-FR" sz="3600" dirty="0"/>
              <a:t> (sujet âgé): quelle place des différents soignants dans la relation de soins?</a:t>
            </a:r>
          </a:p>
        </p:txBody>
      </p:sp>
    </p:spTree>
    <p:extLst>
      <p:ext uri="{BB962C8B-B14F-4D97-AF65-F5344CB8AC3E}">
        <p14:creationId xmlns:p14="http://schemas.microsoft.com/office/powerpoint/2010/main" val="3029028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4"/>
            <a:ext cx="10515600" cy="4853471"/>
          </a:xfrm>
        </p:spPr>
        <p:txBody>
          <a:bodyPr>
            <a:normAutofit/>
          </a:bodyPr>
          <a:lstStyle/>
          <a:p>
            <a:r>
              <a:rPr lang="fr-FR" sz="1800" dirty="0"/>
              <a:t>Aborde beaucoup de connaissances médicales</a:t>
            </a:r>
          </a:p>
          <a:p>
            <a:pPr marL="0" indent="0">
              <a:buNone/>
            </a:pPr>
            <a:endParaRPr lang="fr-FR" sz="1800" dirty="0"/>
          </a:p>
          <a:p>
            <a:r>
              <a:rPr lang="fr-FR" sz="1800" dirty="0"/>
              <a:t>Intrusion que représente la maladie chronique dans ces situations de vie heureuses, attendues, profondément émouvantes</a:t>
            </a:r>
          </a:p>
          <a:p>
            <a:pPr marL="0" indent="0">
              <a:buNone/>
            </a:pPr>
            <a:endParaRPr lang="fr-FR" sz="1800" dirty="0"/>
          </a:p>
          <a:p>
            <a:r>
              <a:rPr lang="fr-FR" sz="1800" dirty="0"/>
              <a:t>Multiples problématiques:</a:t>
            </a:r>
          </a:p>
          <a:p>
            <a:pPr marL="0" indent="0">
              <a:buNone/>
            </a:pPr>
            <a:r>
              <a:rPr lang="fr-FR" sz="1800" dirty="0"/>
              <a:t>Préparation de la grossesse </a:t>
            </a:r>
          </a:p>
          <a:p>
            <a:pPr marL="0" indent="0">
              <a:buNone/>
            </a:pPr>
            <a:r>
              <a:rPr lang="fr-FR" sz="1800" dirty="0"/>
              <a:t>risque de transmission, </a:t>
            </a:r>
          </a:p>
          <a:p>
            <a:pPr marL="0" indent="0">
              <a:buNone/>
            </a:pPr>
            <a:r>
              <a:rPr lang="fr-FR" sz="1800" dirty="0"/>
              <a:t>traitements tératogènes (homme et femme), </a:t>
            </a:r>
          </a:p>
          <a:p>
            <a:pPr marL="0" indent="0">
              <a:buNone/>
            </a:pPr>
            <a:r>
              <a:rPr lang="fr-FR" sz="1800" dirty="0"/>
              <a:t>adaptations thérapeutiques (parfois contraintes par une optimisation du contrôle de la maladie), </a:t>
            </a:r>
          </a:p>
          <a:p>
            <a:pPr marL="0" indent="0">
              <a:buNone/>
            </a:pPr>
            <a:r>
              <a:rPr lang="fr-FR" sz="1800" dirty="0"/>
              <a:t>suivi, </a:t>
            </a:r>
          </a:p>
          <a:p>
            <a:pPr marL="0" indent="0">
              <a:buNone/>
            </a:pPr>
            <a:r>
              <a:rPr lang="fr-FR" sz="1800" dirty="0"/>
              <a:t>accouchement </a:t>
            </a:r>
          </a:p>
          <a:p>
            <a:pPr marL="0" indent="0">
              <a:buNone/>
            </a:pPr>
            <a:r>
              <a:rPr lang="fr-FR" sz="1800" dirty="0"/>
              <a:t>post-partum</a:t>
            </a:r>
          </a:p>
        </p:txBody>
      </p:sp>
      <p:sp>
        <p:nvSpPr>
          <p:cNvPr id="4" name="Titre 1"/>
          <p:cNvSpPr txBox="1">
            <a:spLocks/>
          </p:cNvSpPr>
          <p:nvPr/>
        </p:nvSpPr>
        <p:spPr>
          <a:xfrm>
            <a:off x="838200" y="230188"/>
            <a:ext cx="10197550" cy="1143000"/>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t>Grossesse et pathologie chronique</a:t>
            </a:r>
          </a:p>
        </p:txBody>
      </p:sp>
    </p:spTree>
    <p:extLst>
      <p:ext uri="{BB962C8B-B14F-4D97-AF65-F5344CB8AC3E}">
        <p14:creationId xmlns:p14="http://schemas.microsoft.com/office/powerpoint/2010/main" val="2130694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04461" y="1196752"/>
            <a:ext cx="9440821" cy="5112568"/>
          </a:xfrm>
        </p:spPr>
        <p:txBody>
          <a:bodyPr>
            <a:normAutofit lnSpcReduction="10000"/>
          </a:bodyPr>
          <a:lstStyle/>
          <a:p>
            <a:pPr marL="457200" lvl="1" indent="0">
              <a:buNone/>
            </a:pPr>
            <a:endParaRPr lang="fr-FR" sz="2600" b="1" dirty="0">
              <a:ea typeface="Times New Roman"/>
            </a:endParaRPr>
          </a:p>
          <a:p>
            <a:pPr marL="457200" lvl="1" indent="0">
              <a:buNone/>
            </a:pPr>
            <a:r>
              <a:rPr lang="fr-FR" dirty="0">
                <a:ea typeface="Times New Roman"/>
              </a:rPr>
              <a:t>Débat autour des 3 questions posées</a:t>
            </a:r>
          </a:p>
          <a:p>
            <a:pPr marL="457200" lvl="1" indent="0">
              <a:buNone/>
            </a:pPr>
            <a:endParaRPr lang="fr-FR" dirty="0"/>
          </a:p>
          <a:p>
            <a:pPr marL="457200" lvl="1" indent="0">
              <a:buNone/>
            </a:pPr>
            <a:r>
              <a:rPr lang="fr-FR" dirty="0"/>
              <a:t>1) Qu’est-ce que l’autonomie d’un patient (point de vue soignants/ patients ) ?</a:t>
            </a:r>
          </a:p>
          <a:p>
            <a:pPr marL="457200" lvl="1" indent="0">
              <a:buNone/>
            </a:pPr>
            <a:r>
              <a:rPr lang="fr-FR" dirty="0"/>
              <a:t> Mettre  les étudiants en deux sous-groupes (groupe soignant /groupe patient ) </a:t>
            </a:r>
          </a:p>
          <a:p>
            <a:pPr marL="457200" lvl="1" indent="0">
              <a:buNone/>
            </a:pPr>
            <a:endParaRPr lang="fr-FR" dirty="0"/>
          </a:p>
          <a:p>
            <a:pPr marL="457200" lvl="1" indent="0">
              <a:buNone/>
            </a:pPr>
            <a:r>
              <a:rPr lang="fr-FR" dirty="0"/>
              <a:t>2) Quelles compétences du patient : auto-soins, adaptation et compétences psychosociales, de quoi parle-t-on ? </a:t>
            </a:r>
          </a:p>
          <a:p>
            <a:pPr marL="457200" lvl="1" indent="0">
              <a:buNone/>
            </a:pPr>
            <a:endParaRPr lang="fr-FR" dirty="0"/>
          </a:p>
          <a:p>
            <a:pPr marL="457200" lvl="1" indent="0">
              <a:buNone/>
            </a:pPr>
            <a:r>
              <a:rPr lang="fr-FR" dirty="0"/>
              <a:t>3) être autonome, c’est « être à soi-même sa propre loi » ; être auto-normatif, c’est « être à soi-même sa propre norme » - mise en capacité d’agir (</a:t>
            </a:r>
            <a:r>
              <a:rPr lang="fr-FR" dirty="0" err="1"/>
              <a:t>cf</a:t>
            </a:r>
            <a:r>
              <a:rPr lang="fr-FR" dirty="0"/>
              <a:t> Philippe </a:t>
            </a:r>
            <a:r>
              <a:rPr lang="fr-FR" dirty="0" err="1"/>
              <a:t>Barrier</a:t>
            </a:r>
            <a:r>
              <a:rPr lang="fr-FR" dirty="0"/>
              <a:t>). </a:t>
            </a:r>
          </a:p>
          <a:p>
            <a:pPr marL="0" indent="0">
              <a:lnSpc>
                <a:spcPct val="170000"/>
              </a:lnSpc>
              <a:buNone/>
            </a:pPr>
            <a:endParaRPr lang="fr-FR" sz="2600" dirty="0">
              <a:ea typeface="Times New Roman"/>
            </a:endParaRPr>
          </a:p>
          <a:p>
            <a:pPr marL="0" indent="0">
              <a:lnSpc>
                <a:spcPct val="170000"/>
              </a:lnSpc>
              <a:buNone/>
            </a:pPr>
            <a:endParaRPr lang="fr-FR" dirty="0"/>
          </a:p>
        </p:txBody>
      </p:sp>
      <p:sp>
        <p:nvSpPr>
          <p:cNvPr id="4" name="Titre 1"/>
          <p:cNvSpPr txBox="1">
            <a:spLocks/>
          </p:cNvSpPr>
          <p:nvPr/>
        </p:nvSpPr>
        <p:spPr>
          <a:xfrm>
            <a:off x="669234" y="209439"/>
            <a:ext cx="10197550" cy="1143000"/>
          </a:xfrm>
          <a:prstGeom prst="rect">
            <a:avLst/>
          </a:prstGeom>
          <a:solidFill>
            <a:schemeClr val="accent1">
              <a:lumMod val="60000"/>
              <a:lumOff val="4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t>Les compétences d’auto-soins, les compétences d’</a:t>
            </a:r>
            <a:r>
              <a:rPr lang="fr-FR" sz="3600" dirty="0" err="1"/>
              <a:t>aptation</a:t>
            </a:r>
            <a:r>
              <a:rPr lang="fr-FR" sz="3600" dirty="0"/>
              <a:t> ou psycho-sociales pour un parcours de soins personnalisé</a:t>
            </a:r>
          </a:p>
        </p:txBody>
      </p:sp>
    </p:spTree>
    <p:extLst>
      <p:ext uri="{BB962C8B-B14F-4D97-AF65-F5344CB8AC3E}">
        <p14:creationId xmlns:p14="http://schemas.microsoft.com/office/powerpoint/2010/main" val="675935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994122"/>
          </a:xfrm>
        </p:spPr>
        <p:txBody>
          <a:bodyPr>
            <a:normAutofit fontScale="90000"/>
          </a:bodyPr>
          <a:lstStyle/>
          <a:p>
            <a:br>
              <a:rPr lang="fr-FR" sz="3200" b="1" dirty="0"/>
            </a:br>
            <a:r>
              <a:rPr lang="fr-FR" sz="3600" b="1" dirty="0">
                <a:latin typeface="+mn-lt"/>
                <a:ea typeface="Times New Roman"/>
                <a:cs typeface="+mn-cs"/>
              </a:rPr>
              <a:t>Compétences d’auto-soins, compétences d’adaptation ou psycho-sociales (2) </a:t>
            </a:r>
            <a:br>
              <a:rPr lang="fr-FR" sz="3600" b="1" dirty="0">
                <a:latin typeface="+mn-lt"/>
                <a:ea typeface="Times New Roman"/>
                <a:cs typeface="+mn-cs"/>
              </a:rPr>
            </a:br>
            <a:endParaRPr lang="fr-FR" sz="3600" b="1" dirty="0">
              <a:latin typeface="+mn-lt"/>
              <a:ea typeface="Times New Roman"/>
              <a:cs typeface="+mn-cs"/>
            </a:endParaRPr>
          </a:p>
        </p:txBody>
      </p:sp>
      <p:sp>
        <p:nvSpPr>
          <p:cNvPr id="3" name="Espace réservé du contenu 2"/>
          <p:cNvSpPr>
            <a:spLocks noGrp="1"/>
          </p:cNvSpPr>
          <p:nvPr>
            <p:ph idx="1"/>
          </p:nvPr>
        </p:nvSpPr>
        <p:spPr>
          <a:xfrm>
            <a:off x="2115682" y="1196752"/>
            <a:ext cx="8229600" cy="5112568"/>
          </a:xfrm>
        </p:spPr>
        <p:txBody>
          <a:bodyPr>
            <a:normAutofit fontScale="85000" lnSpcReduction="20000"/>
          </a:bodyPr>
          <a:lstStyle/>
          <a:p>
            <a:pPr marL="457200" lvl="1" indent="0">
              <a:buNone/>
            </a:pPr>
            <a:endParaRPr lang="fr-FR" sz="2600" b="1" dirty="0">
              <a:ea typeface="Times New Roman"/>
            </a:endParaRPr>
          </a:p>
          <a:p>
            <a:pPr marL="457200" lvl="1" indent="0">
              <a:buNone/>
            </a:pPr>
            <a:r>
              <a:rPr lang="fr-FR" dirty="0"/>
              <a:t>Outils </a:t>
            </a:r>
          </a:p>
          <a:p>
            <a:pPr lvl="1">
              <a:buFont typeface="Wingdings" panose="05000000000000000000" pitchFamily="2" charset="2"/>
              <a:buChar char="§"/>
            </a:pPr>
            <a:r>
              <a:rPr lang="fr-FR" dirty="0"/>
              <a:t>comment accompagner le patient dans la mise en « capacité d’agir » : </a:t>
            </a:r>
          </a:p>
          <a:p>
            <a:pPr marL="457200" lvl="1" indent="0">
              <a:buNone/>
            </a:pPr>
            <a:endParaRPr lang="fr-FR" dirty="0"/>
          </a:p>
          <a:p>
            <a:pPr marL="457200" lvl="1" indent="0">
              <a:buNone/>
            </a:pPr>
            <a:r>
              <a:rPr lang="fr-FR" dirty="0"/>
              <a:t>- décision médicale partagée</a:t>
            </a:r>
          </a:p>
          <a:p>
            <a:pPr marL="457200" lvl="1" indent="0">
              <a:buNone/>
            </a:pPr>
            <a:endParaRPr lang="fr-FR" dirty="0"/>
          </a:p>
          <a:p>
            <a:pPr marL="457200" lvl="1" indent="0">
              <a:buNone/>
            </a:pPr>
            <a:r>
              <a:rPr lang="fr-FR" dirty="0"/>
              <a:t>Mise en situation :</a:t>
            </a:r>
          </a:p>
          <a:p>
            <a:pPr marL="457200" lvl="1" indent="0">
              <a:buNone/>
            </a:pPr>
            <a:r>
              <a:rPr lang="fr-FR" dirty="0"/>
              <a:t>ex: métastases pulmonaires d’un K du rein chez un patient de 83 ans sans chimiothérapie de référence : immunothérapie avec thérapie ciblée ? Nécessitant avant mise en place l’exploration d’un potentiel syndrome neurologique non étiqueté à l’âge de 30 ans rapporté par le patient, qui pourrait être une contre-indication à l’immunothérapie. </a:t>
            </a:r>
          </a:p>
          <a:p>
            <a:pPr marL="457200" lvl="1" indent="0">
              <a:buNone/>
            </a:pPr>
            <a:r>
              <a:rPr lang="fr-FR" b="1" dirty="0"/>
              <a:t>Médecin </a:t>
            </a:r>
            <a:r>
              <a:rPr lang="fr-FR" dirty="0"/>
              <a:t>: plus d‘avantages à prendre les 2 traitements après exploration et élimination d’une éventuelle contre-indication</a:t>
            </a:r>
          </a:p>
          <a:p>
            <a:pPr marL="457200" lvl="1" indent="0">
              <a:buNone/>
            </a:pPr>
            <a:r>
              <a:rPr lang="fr-FR" b="1" dirty="0"/>
              <a:t>Patient</a:t>
            </a:r>
            <a:r>
              <a:rPr lang="fr-FR" dirty="0"/>
              <a:t> :   ne veut pas explorer, ne veut pas prendre de risque.</a:t>
            </a:r>
          </a:p>
          <a:p>
            <a:pPr marL="457200" lvl="1" indent="0">
              <a:buNone/>
            </a:pPr>
            <a:r>
              <a:rPr lang="fr-FR" dirty="0"/>
              <a:t>Décision médicale partagée ? Prise en compte de la décision du patient et mise en place de la thérapie ciblée seule</a:t>
            </a:r>
          </a:p>
          <a:p>
            <a:pPr marL="457200" lvl="1" indent="0">
              <a:buNone/>
            </a:pPr>
            <a:r>
              <a:rPr lang="fr-FR" dirty="0"/>
              <a:t>Interroger la notion de refus de soins ?</a:t>
            </a:r>
          </a:p>
          <a:p>
            <a:pPr marL="457200" lvl="1" indent="0">
              <a:buNone/>
            </a:pPr>
            <a:endParaRPr lang="fr-FR" dirty="0"/>
          </a:p>
          <a:p>
            <a:pPr marL="0" indent="0">
              <a:lnSpc>
                <a:spcPct val="170000"/>
              </a:lnSpc>
              <a:buNone/>
            </a:pPr>
            <a:endParaRPr lang="fr-FR" dirty="0"/>
          </a:p>
        </p:txBody>
      </p:sp>
    </p:spTree>
    <p:extLst>
      <p:ext uri="{BB962C8B-B14F-4D97-AF65-F5344CB8AC3E}">
        <p14:creationId xmlns:p14="http://schemas.microsoft.com/office/powerpoint/2010/main" val="244067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ea typeface="Times New Roman"/>
              </a:rPr>
              <a:t>Compétences d’auto-soins: </a:t>
            </a:r>
            <a:r>
              <a:rPr lang="fr-FR" b="1" dirty="0" err="1">
                <a:ea typeface="Times New Roman"/>
              </a:rPr>
              <a:t>auto-médication</a:t>
            </a:r>
            <a:endParaRPr lang="fr-FR" dirty="0"/>
          </a:p>
        </p:txBody>
      </p:sp>
      <p:sp>
        <p:nvSpPr>
          <p:cNvPr id="3" name="Espace réservé du contenu 2"/>
          <p:cNvSpPr>
            <a:spLocks noGrp="1"/>
          </p:cNvSpPr>
          <p:nvPr>
            <p:ph idx="1"/>
          </p:nvPr>
        </p:nvSpPr>
        <p:spPr>
          <a:xfrm>
            <a:off x="838200" y="1825625"/>
            <a:ext cx="10515600" cy="4614932"/>
          </a:xfrm>
        </p:spPr>
        <p:txBody>
          <a:bodyPr>
            <a:normAutofit fontScale="77500" lnSpcReduction="20000"/>
          </a:bodyPr>
          <a:lstStyle/>
          <a:p>
            <a:r>
              <a:rPr lang="fr-FR" dirty="0"/>
              <a:t>Présente des risques connus des professionnels de santé : risque d’interaction médicamenteuse, de surdosage, d’effets indésirables délétères pour certaines maladies, de retard au diagnostic, mais est maintenant préconisée par les pouvoirs publics pour les pathologies bénignes.</a:t>
            </a:r>
          </a:p>
          <a:p>
            <a:r>
              <a:rPr lang="fr-FR" dirty="0"/>
              <a:t>- En 2018, 80% des Français ont eu recours à l’automédication, selon l’Ordre National des Médecins et 69 % considèrent que cette pratique inclus les médicaments issus d'une ancienne prescription</a:t>
            </a:r>
          </a:p>
          <a:p>
            <a:r>
              <a:rPr lang="fr-FR" dirty="0"/>
              <a:t>- Concerne les médicaments sans ordonnance mais pas seulement; l’accès au traitement par internet va croissant et la réutilisation de médicaments antérieurement prescrits est aussi à prendre en compte.</a:t>
            </a:r>
          </a:p>
          <a:p>
            <a:r>
              <a:rPr lang="fr-FR" dirty="0"/>
              <a:t>- Suppose une « auto-information » du patient sur les signes cliniques (autodiagnostic) et sur les traitements</a:t>
            </a:r>
          </a:p>
          <a:p>
            <a:r>
              <a:rPr lang="fr-FR" dirty="0"/>
              <a:t>- Concerne aussi la pédiatrie</a:t>
            </a:r>
          </a:p>
          <a:p>
            <a:r>
              <a:rPr lang="fr-FR" dirty="0"/>
              <a:t>- Planifier une automédication contrôlée avec le patient pour des médicaments prescrits en précisant le plan de prise et convenir ensemble de la signification du « si besoin »: gestion des antalgiques, des anti-inflammatoires…</a:t>
            </a:r>
          </a:p>
        </p:txBody>
      </p:sp>
    </p:spTree>
    <p:extLst>
      <p:ext uri="{BB962C8B-B14F-4D97-AF65-F5344CB8AC3E}">
        <p14:creationId xmlns:p14="http://schemas.microsoft.com/office/powerpoint/2010/main" val="1949698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071664" y="116632"/>
            <a:ext cx="5832648" cy="648072"/>
          </a:xfrm>
        </p:spPr>
        <p:txBody>
          <a:bodyPr>
            <a:normAutofit/>
          </a:bodyPr>
          <a:lstStyle/>
          <a:p>
            <a:r>
              <a:rPr lang="fr-FR" sz="2800" b="1" dirty="0">
                <a:solidFill>
                  <a:srgbClr val="002060"/>
                </a:solidFill>
              </a:rPr>
              <a:t>Décision médicale partagée </a:t>
            </a:r>
          </a:p>
        </p:txBody>
      </p:sp>
      <p:sp>
        <p:nvSpPr>
          <p:cNvPr id="5" name="Espace réservé du contenu 4"/>
          <p:cNvSpPr>
            <a:spLocks noGrp="1"/>
          </p:cNvSpPr>
          <p:nvPr>
            <p:ph idx="1"/>
          </p:nvPr>
        </p:nvSpPr>
        <p:spPr>
          <a:xfrm>
            <a:off x="1981200" y="980729"/>
            <a:ext cx="8229600" cy="5145435"/>
          </a:xfrm>
        </p:spPr>
        <p:txBody>
          <a:bodyPr>
            <a:normAutofit fontScale="77500" lnSpcReduction="20000"/>
          </a:bodyPr>
          <a:lstStyle/>
          <a:p>
            <a:pPr marL="0" indent="0">
              <a:buNone/>
            </a:pPr>
            <a:r>
              <a:rPr lang="fr-FR" sz="2600" b="1" u="sng" dirty="0">
                <a:solidFill>
                  <a:srgbClr val="002060"/>
                </a:solidFill>
              </a:rPr>
              <a:t>Définition</a:t>
            </a:r>
            <a:r>
              <a:rPr lang="fr-FR" sz="2600" b="1" dirty="0">
                <a:solidFill>
                  <a:srgbClr val="002060"/>
                </a:solidFill>
              </a:rPr>
              <a:t> </a:t>
            </a:r>
            <a:r>
              <a:rPr lang="fr-FR" sz="2600" dirty="0"/>
              <a:t>(</a:t>
            </a:r>
            <a:r>
              <a:rPr lang="fr-FR" sz="2600" b="1" dirty="0"/>
              <a:t>HAS – 2013) </a:t>
            </a:r>
            <a:endParaRPr lang="fr-FR" sz="2600" dirty="0"/>
          </a:p>
          <a:p>
            <a:r>
              <a:rPr lang="fr-FR" sz="2600" dirty="0"/>
              <a:t>« Par décision médicale partagée, on entend un modèle de décision qui implique l’échange d’informations et la délibération en vue d’une prise de décision acceptée d’un commun accord entre un professionnel de santé et un patient. »</a:t>
            </a:r>
          </a:p>
          <a:p>
            <a:pPr marL="0" indent="0">
              <a:buNone/>
            </a:pPr>
            <a:r>
              <a:rPr lang="fr-FR" sz="2600" b="1" dirty="0">
                <a:solidFill>
                  <a:srgbClr val="002060"/>
                </a:solidFill>
              </a:rPr>
              <a:t>Les étapes </a:t>
            </a:r>
          </a:p>
          <a:p>
            <a:pPr lvl="0"/>
            <a:r>
              <a:rPr lang="fr-FR" sz="2900" dirty="0"/>
              <a:t>le PDS et le patient </a:t>
            </a:r>
            <a:r>
              <a:rPr lang="fr-FR" sz="2900" b="1" dirty="0"/>
              <a:t>partagent de manière bilatérale une information médicale</a:t>
            </a:r>
            <a:r>
              <a:rPr lang="fr-FR" sz="2900" dirty="0"/>
              <a:t>, notamment des </a:t>
            </a:r>
            <a:r>
              <a:rPr lang="fr-FR" sz="2900" b="1" dirty="0"/>
              <a:t>éléments de preuve scientifique exprimés le plus clairement possible </a:t>
            </a:r>
            <a:r>
              <a:rPr lang="fr-FR" sz="2900" dirty="0"/>
              <a:t>(expression du rapport bénéfices - risques de la mesure préventive ou curative en valeur absolue, si possible en s'aidant de représentations graphiques) </a:t>
            </a:r>
          </a:p>
          <a:p>
            <a:pPr lvl="0"/>
            <a:r>
              <a:rPr lang="fr-FR" sz="2900" dirty="0"/>
              <a:t>le patient reçoit </a:t>
            </a:r>
            <a:r>
              <a:rPr lang="fr-FR" sz="2900" b="1" dirty="0"/>
              <a:t>le soutien nécessaire pour envisager les différentes options possibles et exprimer ses attentes, ses priorités, ses préférences et ses représentations de son parcours de soins.</a:t>
            </a:r>
            <a:r>
              <a:rPr lang="fr-FR" sz="2900" dirty="0"/>
              <a:t> </a:t>
            </a:r>
            <a:r>
              <a:rPr lang="fr-FR" sz="2900" u="sng" dirty="0"/>
              <a:t>Ces options comprennent l'option de ne pas agir</a:t>
            </a:r>
            <a:r>
              <a:rPr lang="fr-FR" sz="2900" dirty="0"/>
              <a:t> </a:t>
            </a:r>
          </a:p>
          <a:p>
            <a:pPr lvl="0"/>
            <a:r>
              <a:rPr lang="fr-FR" sz="2900" dirty="0"/>
              <a:t>un </a:t>
            </a:r>
            <a:r>
              <a:rPr lang="fr-FR" sz="2900" b="1" dirty="0"/>
              <a:t>choix éclairé entre les différentes options est effectué et accepté mutuellement </a:t>
            </a:r>
            <a:r>
              <a:rPr lang="fr-FR" sz="2900" dirty="0"/>
              <a:t>par le patient et les professionnels de santé.</a:t>
            </a:r>
          </a:p>
          <a:p>
            <a:endParaRPr lang="fr-FR" dirty="0"/>
          </a:p>
        </p:txBody>
      </p:sp>
    </p:spTree>
    <p:extLst>
      <p:ext uri="{BB962C8B-B14F-4D97-AF65-F5344CB8AC3E}">
        <p14:creationId xmlns:p14="http://schemas.microsoft.com/office/powerpoint/2010/main" val="328066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1991544" y="980728"/>
            <a:ext cx="8280920" cy="4896544"/>
          </a:xfrm>
          <a:prstGeom prst="rect">
            <a:avLst/>
          </a:prstGeom>
        </p:spPr>
      </p:pic>
      <p:sp>
        <p:nvSpPr>
          <p:cNvPr id="3" name="ZoneTexte 2"/>
          <p:cNvSpPr txBox="1"/>
          <p:nvPr/>
        </p:nvSpPr>
        <p:spPr>
          <a:xfrm>
            <a:off x="4583832" y="404665"/>
            <a:ext cx="3765646" cy="461665"/>
          </a:xfrm>
          <a:prstGeom prst="rect">
            <a:avLst/>
          </a:prstGeom>
          <a:noFill/>
        </p:spPr>
        <p:txBody>
          <a:bodyPr wrap="none" rtlCol="0">
            <a:spAutoFit/>
          </a:bodyPr>
          <a:lstStyle/>
          <a:p>
            <a:r>
              <a:rPr lang="fr-FR" sz="2400" b="1" dirty="0">
                <a:solidFill>
                  <a:srgbClr val="002060"/>
                </a:solidFill>
              </a:rPr>
              <a:t>Décision médicale partagée </a:t>
            </a:r>
          </a:p>
        </p:txBody>
      </p:sp>
    </p:spTree>
    <p:extLst>
      <p:ext uri="{BB962C8B-B14F-4D97-AF65-F5344CB8AC3E}">
        <p14:creationId xmlns:p14="http://schemas.microsoft.com/office/powerpoint/2010/main" val="2050518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1498178"/>
          </a:xfrm>
        </p:spPr>
        <p:txBody>
          <a:bodyPr>
            <a:normAutofit fontScale="90000"/>
          </a:bodyPr>
          <a:lstStyle/>
          <a:p>
            <a:br>
              <a:rPr lang="fr-FR" sz="3600" b="1" dirty="0"/>
            </a:br>
            <a:r>
              <a:rPr lang="fr-FR" sz="4000" b="1" dirty="0">
                <a:solidFill>
                  <a:srgbClr val="002060"/>
                </a:solidFill>
              </a:rPr>
              <a:t>TP 2 : Parcours du patient</a:t>
            </a:r>
            <a:br>
              <a:rPr lang="fr-FR" sz="4000" b="1" dirty="0">
                <a:solidFill>
                  <a:srgbClr val="002060"/>
                </a:solidFill>
              </a:rPr>
            </a:br>
            <a:r>
              <a:rPr lang="fr-FR" sz="4000" b="1" dirty="0">
                <a:solidFill>
                  <a:srgbClr val="002060"/>
                </a:solidFill>
              </a:rPr>
              <a:t>accompagnement d’un patient</a:t>
            </a:r>
            <a:br>
              <a:rPr lang="fr-FR" sz="4000" b="1" dirty="0">
                <a:solidFill>
                  <a:srgbClr val="002060"/>
                </a:solidFill>
              </a:rPr>
            </a:br>
            <a:r>
              <a:rPr lang="fr-FR" sz="4000" b="1" dirty="0">
                <a:solidFill>
                  <a:srgbClr val="002060"/>
                </a:solidFill>
              </a:rPr>
              <a:t>avec une maladie chronique</a:t>
            </a:r>
            <a:br>
              <a:rPr lang="fr-FR" sz="4000" dirty="0"/>
            </a:br>
            <a:endParaRPr lang="fr-FR" sz="4000" dirty="0"/>
          </a:p>
        </p:txBody>
      </p:sp>
      <p:sp>
        <p:nvSpPr>
          <p:cNvPr id="3" name="Espace réservé du contenu 2"/>
          <p:cNvSpPr>
            <a:spLocks noGrp="1"/>
          </p:cNvSpPr>
          <p:nvPr>
            <p:ph idx="1"/>
          </p:nvPr>
        </p:nvSpPr>
        <p:spPr>
          <a:xfrm>
            <a:off x="2063552" y="2126974"/>
            <a:ext cx="8229600" cy="3816626"/>
          </a:xfrm>
        </p:spPr>
        <p:txBody>
          <a:bodyPr>
            <a:normAutofit/>
          </a:bodyPr>
          <a:lstStyle/>
          <a:p>
            <a:r>
              <a:rPr lang="fr-FR" sz="2400" dirty="0"/>
              <a:t>Avez-vous pu mettre en pratique les enseignements de l’ED1 ?</a:t>
            </a:r>
          </a:p>
          <a:p>
            <a:pPr marL="0" indent="0">
              <a:buNone/>
            </a:pPr>
            <a:endParaRPr lang="fr-FR" sz="2400" dirty="0"/>
          </a:p>
          <a:p>
            <a:r>
              <a:rPr lang="fr-FR" sz="2400" dirty="0"/>
              <a:t>Avez-vous pu penser à des situations de relation de soin qui vous ont marqué ?</a:t>
            </a:r>
          </a:p>
          <a:p>
            <a:pPr marL="0" indent="0">
              <a:buNone/>
            </a:pPr>
            <a:endParaRPr lang="fr-FR" sz="2400" dirty="0"/>
          </a:p>
          <a:p>
            <a:r>
              <a:rPr lang="fr-FR" sz="2400" dirty="0"/>
              <a:t>Qu’avez-vous retenu de l’ETP ?</a:t>
            </a:r>
            <a:endParaRPr lang="fr-FR" dirty="0"/>
          </a:p>
          <a:p>
            <a:pPr marL="0" indent="0">
              <a:buNone/>
            </a:pPr>
            <a:endParaRPr lang="fr-FR" sz="2400" b="1" dirty="0">
              <a:solidFill>
                <a:srgbClr val="002060"/>
              </a:solidFill>
            </a:endParaRPr>
          </a:p>
        </p:txBody>
      </p:sp>
    </p:spTree>
    <p:extLst>
      <p:ext uri="{BB962C8B-B14F-4D97-AF65-F5344CB8AC3E}">
        <p14:creationId xmlns:p14="http://schemas.microsoft.com/office/powerpoint/2010/main" val="678657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b="1" dirty="0"/>
              <a:t>Décision médicale partagée</a:t>
            </a:r>
            <a:endParaRPr lang="fr-FR" sz="2800" dirty="0"/>
          </a:p>
        </p:txBody>
      </p:sp>
      <p:sp>
        <p:nvSpPr>
          <p:cNvPr id="3" name="Espace réservé du contenu 2"/>
          <p:cNvSpPr>
            <a:spLocks noGrp="1"/>
          </p:cNvSpPr>
          <p:nvPr>
            <p:ph idx="1"/>
          </p:nvPr>
        </p:nvSpPr>
        <p:spPr/>
        <p:txBody>
          <a:bodyPr>
            <a:normAutofit/>
          </a:bodyPr>
          <a:lstStyle/>
          <a:p>
            <a:pPr marL="0" indent="0">
              <a:buNone/>
            </a:pPr>
            <a:br>
              <a:rPr lang="fr-FR" b="1" dirty="0"/>
            </a:br>
            <a:endParaRPr lang="fr-FR" b="1" dirty="0"/>
          </a:p>
          <a:p>
            <a:r>
              <a:rPr lang="fr-FR" sz="2400" dirty="0"/>
              <a:t>Définition </a:t>
            </a:r>
          </a:p>
          <a:p>
            <a:r>
              <a:rPr lang="fr-FR" sz="2400" dirty="0"/>
              <a:t>Objectifs</a:t>
            </a:r>
          </a:p>
          <a:p>
            <a:r>
              <a:rPr lang="fr-FR" sz="2400" dirty="0"/>
              <a:t>Contenu  information bénéfice risque , contexte de vie du moment </a:t>
            </a:r>
          </a:p>
          <a:p>
            <a:r>
              <a:rPr lang="fr-FR" sz="2400" dirty="0"/>
              <a:t>Recommandations, par exemple dans les MICI (décision du patient)</a:t>
            </a:r>
          </a:p>
        </p:txBody>
      </p:sp>
    </p:spTree>
    <p:extLst>
      <p:ext uri="{BB962C8B-B14F-4D97-AF65-F5344CB8AC3E}">
        <p14:creationId xmlns:p14="http://schemas.microsoft.com/office/powerpoint/2010/main" val="1334302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641F993-2DEC-0A8D-840F-D96553E8F957}"/>
              </a:ext>
            </a:extLst>
          </p:cNvPr>
          <p:cNvSpPr>
            <a:spLocks noGrp="1"/>
          </p:cNvSpPr>
          <p:nvPr>
            <p:ph idx="1"/>
          </p:nvPr>
        </p:nvSpPr>
        <p:spPr>
          <a:xfrm>
            <a:off x="838200" y="1825624"/>
            <a:ext cx="10515600" cy="4714323"/>
          </a:xfrm>
        </p:spPr>
        <p:txBody>
          <a:bodyPr>
            <a:normAutofit fontScale="62500" lnSpcReduction="20000"/>
          </a:bodyPr>
          <a:lstStyle/>
          <a:p>
            <a:r>
              <a:rPr lang="fr-FR" dirty="0"/>
              <a:t>Accès aux assurances ??? (mesures région </a:t>
            </a:r>
            <a:r>
              <a:rPr lang="fr-FR" dirty="0" err="1"/>
              <a:t>IdF</a:t>
            </a:r>
            <a:r>
              <a:rPr lang="fr-FR" dirty="0"/>
              <a:t>, suppression questionnaire de santé pour les clients de certaines banques, droit à l’oubli…)</a:t>
            </a:r>
          </a:p>
          <a:p>
            <a:pPr marL="0" indent="0">
              <a:buNone/>
            </a:pPr>
            <a:endParaRPr lang="fr-FR" dirty="0"/>
          </a:p>
          <a:p>
            <a:r>
              <a:rPr lang="fr-FR" dirty="0"/>
              <a:t>Métiers interdits ??? </a:t>
            </a:r>
            <a:r>
              <a:rPr lang="fr-FR" sz="2400" dirty="0"/>
              <a:t>Principalement des métiers relevant de 2 grandes catégories :</a:t>
            </a:r>
          </a:p>
          <a:p>
            <a:pPr lvl="1">
              <a:buFont typeface="Wingdings" panose="05000000000000000000" pitchFamily="2" charset="2"/>
              <a:buChar char="ü"/>
            </a:pPr>
            <a:r>
              <a:rPr lang="fr-FR" dirty="0"/>
              <a:t>	Métiers de la </a:t>
            </a:r>
            <a:r>
              <a:rPr lang="fr-FR" b="1" dirty="0"/>
              <a:t>fonction publique </a:t>
            </a:r>
            <a:r>
              <a:rPr lang="fr-FR" dirty="0"/>
              <a:t>imposant des « </a:t>
            </a:r>
            <a:r>
              <a:rPr lang="fr-FR" b="1" dirty="0"/>
              <a:t>conditions d’aptitude physique particulières </a:t>
            </a:r>
            <a:r>
              <a:rPr lang="fr-FR" dirty="0"/>
              <a:t>» et plus particulièrement les métiers correspondant aux statuts des militaires, sapeurs-pompiers, police nationale, douanes ou encore administration pénitentiaire.</a:t>
            </a:r>
          </a:p>
          <a:p>
            <a:pPr marL="457200" lvl="1" indent="0">
              <a:buNone/>
            </a:pPr>
            <a:endParaRPr lang="fr-FR" sz="1200" dirty="0"/>
          </a:p>
          <a:p>
            <a:pPr lvl="1">
              <a:buFont typeface="Wingdings" panose="05000000000000000000" pitchFamily="2" charset="2"/>
              <a:buChar char="ü"/>
            </a:pPr>
            <a:r>
              <a:rPr lang="fr-FR" dirty="0"/>
              <a:t>Métiers réglementés liés à la </a:t>
            </a:r>
            <a:r>
              <a:rPr lang="fr-FR" b="1" dirty="0"/>
              <a:t>sécurité des transports </a:t>
            </a:r>
            <a:r>
              <a:rPr lang="fr-FR" dirty="0"/>
              <a:t>:  personnels navigants, métiers du contrôle aérien, métiers de la sécurité ferroviaire, des gens de la mer</a:t>
            </a:r>
            <a:br>
              <a:rPr lang="fr-FR" dirty="0"/>
            </a:br>
            <a:endParaRPr lang="fr-FR" dirty="0"/>
          </a:p>
          <a:p>
            <a:pPr lvl="1">
              <a:buFont typeface="Wingdings" panose="05000000000000000000" pitchFamily="2" charset="2"/>
              <a:buChar char="ü"/>
            </a:pPr>
            <a:r>
              <a:rPr lang="fr-FR" dirty="0"/>
              <a:t>Loi du </a:t>
            </a:r>
            <a:r>
              <a:rPr lang="fr-FR" b="1" dirty="0"/>
              <a:t>6 décembre 2021 </a:t>
            </a:r>
            <a:r>
              <a:rPr lang="fr-FR" dirty="0"/>
              <a:t>Institution d’un comité d’évaluation des textes encadrant l’accès au marché du travail des personnes atteintes de maladies chroniques pour une durée de 3 ans.</a:t>
            </a:r>
          </a:p>
          <a:p>
            <a:endParaRPr lang="fr-FR" dirty="0"/>
          </a:p>
          <a:p>
            <a:r>
              <a:rPr lang="fr-FR" sz="2800" dirty="0"/>
              <a:t>Affection Longue Durée (ALD)</a:t>
            </a:r>
          </a:p>
          <a:p>
            <a:endParaRPr lang="fr-FR" sz="2800" dirty="0"/>
          </a:p>
          <a:p>
            <a:r>
              <a:rPr lang="fr-FR" sz="2800" dirty="0"/>
              <a:t>Reconnaissance de travailleur handicapé : RQTH/MDPH, un outil clé pour le patient ?</a:t>
            </a:r>
          </a:p>
          <a:p>
            <a:pPr marL="0" indent="0">
              <a:buNone/>
            </a:pPr>
            <a:endParaRPr lang="fr-FR" sz="2800" dirty="0"/>
          </a:p>
          <a:p>
            <a:r>
              <a:rPr lang="fr-FR" sz="2800" dirty="0"/>
              <a:t>La règlementation du permis de conduire</a:t>
            </a:r>
          </a:p>
          <a:p>
            <a:endParaRPr lang="fr-FR" dirty="0"/>
          </a:p>
        </p:txBody>
      </p:sp>
      <p:sp>
        <p:nvSpPr>
          <p:cNvPr id="4" name="Titre 1"/>
          <p:cNvSpPr txBox="1">
            <a:spLocks/>
          </p:cNvSpPr>
          <p:nvPr/>
        </p:nvSpPr>
        <p:spPr>
          <a:xfrm>
            <a:off x="669234" y="209439"/>
            <a:ext cx="10197550" cy="1143000"/>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t>Autonomie du patient et législation</a:t>
            </a:r>
          </a:p>
        </p:txBody>
      </p:sp>
    </p:spTree>
    <p:extLst>
      <p:ext uri="{BB962C8B-B14F-4D97-AF65-F5344CB8AC3E}">
        <p14:creationId xmlns:p14="http://schemas.microsoft.com/office/powerpoint/2010/main" val="4135381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96202" y="1412776"/>
            <a:ext cx="8448270" cy="5256584"/>
          </a:xfrm>
        </p:spPr>
        <p:txBody>
          <a:bodyPr>
            <a:normAutofit/>
          </a:bodyPr>
          <a:lstStyle/>
          <a:p>
            <a:endParaRPr lang="fr-FR" dirty="0"/>
          </a:p>
          <a:p>
            <a:endParaRPr lang="fr-FR" dirty="0"/>
          </a:p>
          <a:p>
            <a:endParaRPr lang="fr-FR" dirty="0"/>
          </a:p>
        </p:txBody>
      </p:sp>
      <p:sp>
        <p:nvSpPr>
          <p:cNvPr id="4" name="Espace réservé du contenu 2">
            <a:extLst>
              <a:ext uri="{FF2B5EF4-FFF2-40B4-BE49-F238E27FC236}">
                <a16:creationId xmlns:a16="http://schemas.microsoft.com/office/drawing/2014/main" id="{D1B6AA94-0539-4EF7-9270-B684655714D4}"/>
              </a:ext>
            </a:extLst>
          </p:cNvPr>
          <p:cNvSpPr txBox="1">
            <a:spLocks/>
          </p:cNvSpPr>
          <p:nvPr/>
        </p:nvSpPr>
        <p:spPr>
          <a:xfrm>
            <a:off x="1919536" y="1772816"/>
            <a:ext cx="8496944" cy="46265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49263" indent="-449263">
              <a:lnSpc>
                <a:spcPct val="140000"/>
              </a:lnSpc>
              <a:buNone/>
            </a:pPr>
            <a:r>
              <a:rPr lang="fr-FR" sz="2800" b="1" dirty="0"/>
              <a:t>Médecines alternatives et complémentaires (MAC)</a:t>
            </a:r>
          </a:p>
          <a:p>
            <a:pPr marL="0" indent="0">
              <a:buNone/>
            </a:pPr>
            <a:r>
              <a:rPr lang="fr-FR" sz="2400" u="sng" dirty="0"/>
              <a:t>Outil</a:t>
            </a:r>
            <a:r>
              <a:rPr lang="fr-FR" sz="2400" dirty="0"/>
              <a:t>: débat </a:t>
            </a:r>
          </a:p>
          <a:p>
            <a:pPr marL="0" indent="0">
              <a:buNone/>
            </a:pPr>
            <a:endParaRPr lang="fr-FR" sz="2400" dirty="0"/>
          </a:p>
          <a:p>
            <a:pPr marL="449263" indent="0">
              <a:buNone/>
              <a:tabLst>
                <a:tab pos="2333625" algn="l"/>
              </a:tabLst>
            </a:pPr>
            <a:r>
              <a:rPr lang="fr-FR" sz="2400" dirty="0"/>
              <a:t>Qu’est-ce qu’une médecine complémentaire? Que peut-on ou doit-on en attendre ? </a:t>
            </a:r>
          </a:p>
          <a:p>
            <a:pPr marL="449263" indent="0">
              <a:buNone/>
              <a:tabLst>
                <a:tab pos="2333625" algn="l"/>
              </a:tabLst>
            </a:pPr>
            <a:endParaRPr lang="fr-FR" sz="2400" dirty="0"/>
          </a:p>
          <a:p>
            <a:pPr marL="449263" indent="0">
              <a:buNone/>
              <a:tabLst>
                <a:tab pos="2333625" algn="l"/>
              </a:tabLst>
            </a:pPr>
            <a:r>
              <a:rPr lang="fr-FR" sz="2400" dirty="0"/>
              <a:t>Comment aborder avec le patient la question du recours aux médecines complémentaires et l’accompagner dans ses choix ? </a:t>
            </a:r>
          </a:p>
          <a:p>
            <a:pPr marL="449263" indent="0">
              <a:buNone/>
              <a:tabLst>
                <a:tab pos="2333625" algn="l"/>
              </a:tabLst>
            </a:pPr>
            <a:endParaRPr lang="fr-FR" sz="2400" dirty="0"/>
          </a:p>
        </p:txBody>
      </p:sp>
      <p:sp>
        <p:nvSpPr>
          <p:cNvPr id="6" name="Titre 1"/>
          <p:cNvSpPr txBox="1">
            <a:spLocks/>
          </p:cNvSpPr>
          <p:nvPr/>
        </p:nvSpPr>
        <p:spPr>
          <a:xfrm>
            <a:off x="457200" y="274638"/>
            <a:ext cx="8303096" cy="850106"/>
          </a:xfrm>
          <a:prstGeom prst="rect">
            <a:avLst/>
          </a:prstGeom>
          <a:solidFill>
            <a:schemeClr val="accent1">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a:t>Médecines alternatives et complémentaires</a:t>
            </a:r>
            <a:endParaRPr lang="fr-FR" sz="3200" dirty="0"/>
          </a:p>
        </p:txBody>
      </p:sp>
    </p:spTree>
    <p:extLst>
      <p:ext uri="{BB962C8B-B14F-4D97-AF65-F5344CB8AC3E}">
        <p14:creationId xmlns:p14="http://schemas.microsoft.com/office/powerpoint/2010/main" val="2182542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03096" cy="850106"/>
          </a:xfrm>
          <a:solidFill>
            <a:schemeClr val="accent1">
              <a:lumMod val="60000"/>
              <a:lumOff val="40000"/>
            </a:schemeClr>
          </a:solidFill>
        </p:spPr>
        <p:txBody>
          <a:bodyPr>
            <a:noAutofit/>
          </a:bodyPr>
          <a:lstStyle/>
          <a:p>
            <a:r>
              <a:rPr lang="fr-FR" sz="3200" dirty="0"/>
              <a:t>Médecines alternatives et complémentaires</a:t>
            </a:r>
          </a:p>
        </p:txBody>
      </p:sp>
      <p:sp>
        <p:nvSpPr>
          <p:cNvPr id="3" name="Espace réservé du contenu 2"/>
          <p:cNvSpPr>
            <a:spLocks noGrp="1"/>
          </p:cNvSpPr>
          <p:nvPr>
            <p:ph idx="1"/>
          </p:nvPr>
        </p:nvSpPr>
        <p:spPr>
          <a:xfrm>
            <a:off x="1981200" y="1916832"/>
            <a:ext cx="8229600" cy="4464496"/>
          </a:xfrm>
        </p:spPr>
        <p:txBody>
          <a:bodyPr>
            <a:normAutofit fontScale="32500" lnSpcReduction="20000"/>
          </a:bodyPr>
          <a:lstStyle/>
          <a:p>
            <a:pPr marL="0" indent="0">
              <a:buNone/>
            </a:pPr>
            <a:r>
              <a:rPr lang="fr-FR" sz="6200" b="1" dirty="0"/>
              <a:t>L’Ordre des médecins reconnaît officiellement quatre types de médecines alternatives et complémentaires : l’acupuncture, l’homéopathie, la mésothérapie et l’ostéopathie.</a:t>
            </a:r>
          </a:p>
          <a:p>
            <a:pPr marL="0" indent="0">
              <a:buNone/>
            </a:pPr>
            <a:endParaRPr lang="fr-FR" sz="5500" dirty="0"/>
          </a:p>
          <a:p>
            <a:pPr marL="0" indent="0">
              <a:buNone/>
            </a:pPr>
            <a:r>
              <a:rPr lang="fr-FR" sz="6200" dirty="0"/>
              <a:t>Médecine non conventionnelle: l’Organisation mondiale de la santé (OMS) recense plus de 400 disciplines.</a:t>
            </a:r>
          </a:p>
          <a:p>
            <a:pPr marL="0" indent="0">
              <a:buNone/>
            </a:pPr>
            <a:endParaRPr lang="fr-FR" sz="4600" dirty="0"/>
          </a:p>
          <a:p>
            <a:pPr marL="0" indent="0">
              <a:buNone/>
            </a:pPr>
            <a:r>
              <a:rPr lang="fr-FR" sz="6200" dirty="0"/>
              <a:t>L’Institut national de la santé et de la recherche médicale (Inserm) distingue </a:t>
            </a:r>
          </a:p>
          <a:p>
            <a:pPr lvl="0"/>
            <a:r>
              <a:rPr lang="fr-FR" sz="6200" dirty="0"/>
              <a:t> les méthodes fondées sur des </a:t>
            </a:r>
            <a:r>
              <a:rPr lang="fr-FR" sz="6200" b="1" dirty="0"/>
              <a:t>produits naturels </a:t>
            </a:r>
            <a:r>
              <a:rPr lang="fr-FR" sz="6200" dirty="0"/>
              <a:t>(phytothérapie, aromathérapie, etc.), </a:t>
            </a:r>
          </a:p>
          <a:p>
            <a:pPr lvl="0"/>
            <a:r>
              <a:rPr lang="fr-FR" sz="6200" dirty="0"/>
              <a:t>les techniques axées sur la </a:t>
            </a:r>
            <a:r>
              <a:rPr lang="fr-FR" sz="6200" b="1" dirty="0"/>
              <a:t>manipulation</a:t>
            </a:r>
            <a:r>
              <a:rPr lang="fr-FR" sz="6200" dirty="0"/>
              <a:t> (ostéopathie, chiropraxie, etc.),</a:t>
            </a:r>
          </a:p>
          <a:p>
            <a:pPr lvl="0"/>
            <a:r>
              <a:rPr lang="fr-FR" sz="6200" dirty="0"/>
              <a:t> les thérapies du </a:t>
            </a:r>
            <a:r>
              <a:rPr lang="fr-FR" sz="6200" b="1" dirty="0"/>
              <a:t>corps et de l’esprit </a:t>
            </a:r>
            <a:r>
              <a:rPr lang="fr-FR" sz="6200" dirty="0"/>
              <a:t>(</a:t>
            </a:r>
            <a:r>
              <a:rPr lang="fr-FR" sz="6200" dirty="0" err="1"/>
              <a:t>hypnothérapie</a:t>
            </a:r>
            <a:r>
              <a:rPr lang="fr-FR" sz="6200" dirty="0"/>
              <a:t>, méditation, yoga, sophrologie, art-thérapie,  etc.) </a:t>
            </a:r>
          </a:p>
          <a:p>
            <a:pPr lvl="0"/>
            <a:r>
              <a:rPr lang="fr-FR" sz="6200" dirty="0"/>
              <a:t>ou encore les </a:t>
            </a:r>
            <a:r>
              <a:rPr lang="fr-FR" sz="6200" b="1" dirty="0"/>
              <a:t>approches complètes </a:t>
            </a:r>
            <a:r>
              <a:rPr lang="fr-FR" sz="6200" dirty="0"/>
              <a:t>reposant sur des bases théoriques qui leur sont propres (acupuncture ou homéopathie par exemple) .</a:t>
            </a:r>
          </a:p>
          <a:p>
            <a:endParaRPr lang="fr-FR" dirty="0"/>
          </a:p>
        </p:txBody>
      </p:sp>
    </p:spTree>
    <p:extLst>
      <p:ext uri="{BB962C8B-B14F-4D97-AF65-F5344CB8AC3E}">
        <p14:creationId xmlns:p14="http://schemas.microsoft.com/office/powerpoint/2010/main" val="1746339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60000"/>
              <a:lumOff val="40000"/>
            </a:schemeClr>
          </a:solidFill>
        </p:spPr>
        <p:txBody>
          <a:bodyPr>
            <a:noAutofit/>
          </a:bodyPr>
          <a:lstStyle/>
          <a:p>
            <a:r>
              <a:rPr lang="fr-FR" sz="3600" dirty="0"/>
              <a:t>Médecines alternatives et complémentaires</a:t>
            </a:r>
          </a:p>
        </p:txBody>
      </p:sp>
      <p:sp>
        <p:nvSpPr>
          <p:cNvPr id="3" name="Espace réservé du contenu 2"/>
          <p:cNvSpPr>
            <a:spLocks noGrp="1"/>
          </p:cNvSpPr>
          <p:nvPr>
            <p:ph idx="1"/>
          </p:nvPr>
        </p:nvSpPr>
        <p:spPr>
          <a:xfrm>
            <a:off x="1981200" y="2348881"/>
            <a:ext cx="8229600" cy="3777283"/>
          </a:xfrm>
        </p:spPr>
        <p:txBody>
          <a:bodyPr>
            <a:normAutofit/>
          </a:bodyPr>
          <a:lstStyle/>
          <a:p>
            <a:pPr marL="0" indent="0">
              <a:buNone/>
            </a:pPr>
            <a:r>
              <a:rPr lang="fr-FR" sz="2400" dirty="0"/>
              <a:t>Une enquête sur les « MAC » fait ressortir de nombreux points importants dont :</a:t>
            </a:r>
          </a:p>
          <a:p>
            <a:pPr lvl="0"/>
            <a:r>
              <a:rPr lang="fr-FR" sz="2400" dirty="0"/>
              <a:t>40 % des Français y font appel,</a:t>
            </a:r>
          </a:p>
          <a:p>
            <a:pPr lvl="0"/>
            <a:r>
              <a:rPr lang="fr-FR" sz="2400" dirty="0"/>
              <a:t>78 % les jugent efficaces, utilisées en prévention,</a:t>
            </a:r>
          </a:p>
          <a:p>
            <a:pPr lvl="0"/>
            <a:r>
              <a:rPr lang="fr-FR" sz="2400" dirty="0"/>
              <a:t>72 % les évaluent comme importantes en complément des traitements conventionnels, même dans les cas de cancers.</a:t>
            </a:r>
          </a:p>
          <a:p>
            <a:endParaRPr lang="fr-FR" dirty="0"/>
          </a:p>
        </p:txBody>
      </p:sp>
      <p:sp>
        <p:nvSpPr>
          <p:cNvPr id="4" name="ZoneTexte 3"/>
          <p:cNvSpPr txBox="1"/>
          <p:nvPr/>
        </p:nvSpPr>
        <p:spPr>
          <a:xfrm>
            <a:off x="1981201" y="5941497"/>
            <a:ext cx="5738943" cy="369332"/>
          </a:xfrm>
          <a:prstGeom prst="rect">
            <a:avLst/>
          </a:prstGeom>
          <a:noFill/>
        </p:spPr>
        <p:txBody>
          <a:bodyPr wrap="none" rtlCol="0">
            <a:spAutoFit/>
          </a:bodyPr>
          <a:lstStyle/>
          <a:p>
            <a:r>
              <a:rPr lang="fr-FR" dirty="0"/>
              <a:t>numéro 1168 de janvier 2015 de la revue « Science et Vie »</a:t>
            </a:r>
          </a:p>
        </p:txBody>
      </p:sp>
    </p:spTree>
    <p:extLst>
      <p:ext uri="{BB962C8B-B14F-4D97-AF65-F5344CB8AC3E}">
        <p14:creationId xmlns:p14="http://schemas.microsoft.com/office/powerpoint/2010/main" val="2734477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sz="1600" dirty="0"/>
              <a:t>Vous revoyez Madame H, 68 ans, à 1 mois d’une consultation où vous lui avez annoncé un diagnostic de maladie de Parkinson avec une proposition de traitement par </a:t>
            </a:r>
            <a:r>
              <a:rPr lang="fr-FR" sz="1600" dirty="0" err="1"/>
              <a:t>Modopar</a:t>
            </a:r>
            <a:r>
              <a:rPr lang="fr-FR" sz="1600" dirty="0"/>
              <a:t> (L-Dopa associée à de la </a:t>
            </a:r>
            <a:r>
              <a:rPr lang="fr-FR" sz="1600" dirty="0" err="1"/>
              <a:t>Bensérazide</a:t>
            </a:r>
            <a:r>
              <a:rPr lang="fr-FR" sz="1600" dirty="0"/>
              <a:t> qui limite les effets secondaires périphériques de la L-Dopa (nausées et hypotension notamment)).</a:t>
            </a:r>
          </a:p>
          <a:p>
            <a:pPr marL="0" indent="0">
              <a:buNone/>
            </a:pPr>
            <a:endParaRPr lang="fr-FR" sz="1600" dirty="0"/>
          </a:p>
          <a:p>
            <a:r>
              <a:rPr lang="fr-FR" sz="1600" dirty="0"/>
              <a:t>Madame H a préféré prendre du </a:t>
            </a:r>
            <a:r>
              <a:rPr lang="fr-FR" sz="1600" dirty="0" err="1"/>
              <a:t>Mucuna</a:t>
            </a:r>
            <a:r>
              <a:rPr lang="fr-FR" sz="1600" dirty="0"/>
              <a:t>, ayant entendu qu’il s’agit d’une forme naturelle de traitement de la maladie de Parkinson. La </a:t>
            </a:r>
            <a:r>
              <a:rPr lang="fr-FR" sz="1600" dirty="0" err="1"/>
              <a:t>Mucuna</a:t>
            </a:r>
            <a:r>
              <a:rPr lang="fr-FR" sz="1600" dirty="0"/>
              <a:t> est une plante qui contient de la L-Dopa, donc non associée à la </a:t>
            </a:r>
            <a:r>
              <a:rPr lang="fr-FR" sz="1600" dirty="0" err="1"/>
              <a:t>bensérazide</a:t>
            </a:r>
            <a:r>
              <a:rPr lang="fr-FR" sz="1600" dirty="0"/>
              <a:t>.</a:t>
            </a:r>
          </a:p>
          <a:p>
            <a:pPr marL="0" indent="0">
              <a:buNone/>
            </a:pPr>
            <a:endParaRPr lang="fr-FR" sz="1600" dirty="0"/>
          </a:p>
          <a:p>
            <a:r>
              <a:rPr lang="fr-FR" sz="1600" dirty="0"/>
              <a:t>Madame H vous explique ensuite avoir recours à des médecines alternatives et complémentaires : tai-chi, régime alimentaire contrôlant le </a:t>
            </a:r>
            <a:r>
              <a:rPr lang="fr-FR" sz="1600" dirty="0" err="1"/>
              <a:t>microbiote</a:t>
            </a:r>
            <a:r>
              <a:rPr lang="fr-FR" sz="1600" dirty="0"/>
              <a:t>.</a:t>
            </a:r>
          </a:p>
          <a:p>
            <a:pPr marL="0" indent="0">
              <a:buNone/>
            </a:pPr>
            <a:endParaRPr lang="fr-FR" sz="1600" dirty="0"/>
          </a:p>
          <a:p>
            <a:r>
              <a:rPr lang="fr-FR" sz="1600" dirty="0"/>
              <a:t>Et des soins qualifiés de pseudo-médecine : médecine quantique (selon laquelle les cellules communiquent par signaux électromagnétique) et à la médecine </a:t>
            </a:r>
            <a:r>
              <a:rPr lang="fr-FR" sz="1600" dirty="0" err="1"/>
              <a:t>orthomoléculaire</a:t>
            </a:r>
            <a:r>
              <a:rPr lang="fr-FR" sz="1600" dirty="0"/>
              <a:t> (soigner grâce à l'apport optimal de substances naturellement connues de l’organisme).</a:t>
            </a:r>
          </a:p>
        </p:txBody>
      </p:sp>
      <p:sp>
        <p:nvSpPr>
          <p:cNvPr id="4" name="Titre 1"/>
          <p:cNvSpPr txBox="1">
            <a:spLocks/>
          </p:cNvSpPr>
          <p:nvPr/>
        </p:nvSpPr>
        <p:spPr>
          <a:xfrm>
            <a:off x="334617" y="318742"/>
            <a:ext cx="10515600" cy="1325563"/>
          </a:xfrm>
          <a:prstGeom prst="rect">
            <a:avLst/>
          </a:prstGeom>
          <a:solidFill>
            <a:schemeClr val="accent1">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t>Médecines alternatives et complémentaires: Jeu de rôle</a:t>
            </a:r>
          </a:p>
        </p:txBody>
      </p:sp>
    </p:spTree>
    <p:extLst>
      <p:ext uri="{BB962C8B-B14F-4D97-AF65-F5344CB8AC3E}">
        <p14:creationId xmlns:p14="http://schemas.microsoft.com/office/powerpoint/2010/main" val="1914881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Pistes d’animation</a:t>
            </a:r>
          </a:p>
        </p:txBody>
      </p:sp>
      <p:sp>
        <p:nvSpPr>
          <p:cNvPr id="3" name="Espace réservé du contenu 2"/>
          <p:cNvSpPr>
            <a:spLocks noGrp="1"/>
          </p:cNvSpPr>
          <p:nvPr>
            <p:ph idx="1"/>
          </p:nvPr>
        </p:nvSpPr>
        <p:spPr/>
        <p:txBody>
          <a:bodyPr>
            <a:normAutofit fontScale="77500" lnSpcReduction="20000"/>
          </a:bodyPr>
          <a:lstStyle/>
          <a:p>
            <a:r>
              <a:rPr lang="fr-FR" dirty="0"/>
              <a:t>Revenir sur le diagnostic de la maladie, comment la patiente l’a « accepté », quels sont ses questionnements et ses représentations</a:t>
            </a:r>
          </a:p>
          <a:p>
            <a:endParaRPr lang="fr-FR" dirty="0"/>
          </a:p>
          <a:p>
            <a:r>
              <a:rPr lang="fr-FR" dirty="0"/>
              <a:t>Lui demander ce qui lui a fait préférer un traitement par les plantes, aborder ses représentations des médicaments</a:t>
            </a:r>
          </a:p>
          <a:p>
            <a:endParaRPr lang="fr-FR" dirty="0"/>
          </a:p>
          <a:p>
            <a:r>
              <a:rPr lang="fr-FR" dirty="0"/>
              <a:t>Aborder les bénéfices de la </a:t>
            </a:r>
            <a:r>
              <a:rPr lang="fr-FR" dirty="0" err="1"/>
              <a:t>bensérazide</a:t>
            </a:r>
            <a:r>
              <a:rPr lang="fr-FR" dirty="0"/>
              <a:t> qui diminue les effets secondaires du traitement</a:t>
            </a:r>
          </a:p>
          <a:p>
            <a:endParaRPr lang="fr-FR" dirty="0"/>
          </a:p>
          <a:p>
            <a:r>
              <a:rPr lang="fr-FR" dirty="0"/>
              <a:t>Valoriser les approches non médicamenteuses notamment l’activité physique</a:t>
            </a:r>
          </a:p>
          <a:p>
            <a:pPr marL="0" indent="0">
              <a:buNone/>
            </a:pPr>
            <a:endParaRPr lang="fr-FR" dirty="0"/>
          </a:p>
          <a:p>
            <a:r>
              <a:rPr lang="fr-FR" dirty="0"/>
              <a:t>Signifier la non reconnaissance des deux médecines citées, occasion de demander à la patiente les modalités concrètes et d’éventuelles dérives associées (éventuelles dérives sectaires notamment)</a:t>
            </a:r>
          </a:p>
        </p:txBody>
      </p:sp>
    </p:spTree>
    <p:extLst>
      <p:ext uri="{BB962C8B-B14F-4D97-AF65-F5344CB8AC3E}">
        <p14:creationId xmlns:p14="http://schemas.microsoft.com/office/powerpoint/2010/main" val="1539865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La pensée irrationnelle</a:t>
            </a:r>
          </a:p>
        </p:txBody>
      </p:sp>
      <p:sp>
        <p:nvSpPr>
          <p:cNvPr id="3" name="Espace réservé du contenu 2"/>
          <p:cNvSpPr>
            <a:spLocks noGrp="1"/>
          </p:cNvSpPr>
          <p:nvPr>
            <p:ph idx="1"/>
          </p:nvPr>
        </p:nvSpPr>
        <p:spPr>
          <a:xfrm>
            <a:off x="838200" y="1825625"/>
            <a:ext cx="10515600" cy="4793836"/>
          </a:xfrm>
        </p:spPr>
        <p:txBody>
          <a:bodyPr>
            <a:normAutofit fontScale="70000" lnSpcReduction="20000"/>
          </a:bodyPr>
          <a:lstStyle/>
          <a:p>
            <a:r>
              <a:rPr lang="fr-FR" dirty="0"/>
              <a:t>Des exemples de vie concrets : la passion, l’amour, le deuil, l’échec. La maladie aussi est un de ces événements de vie majeure qui agitent l’individu, questionnent son identité, peuvent l’inciter soit à entrer dans une forme de passivité (« je fais ce que le médecin me demande, comme un bon petit soldat »), soit justement à rejet.</a:t>
            </a:r>
          </a:p>
          <a:p>
            <a:pPr marL="0" indent="0">
              <a:buNone/>
            </a:pPr>
            <a:endParaRPr lang="fr-FR" dirty="0"/>
          </a:p>
          <a:p>
            <a:r>
              <a:rPr lang="fr-FR" dirty="0"/>
              <a:t>Il y a en chacun de nous une dualité de pensée entre le rationnel et l’irrationnel, une balance qui varie entre les individus, et selon les moments de la vie. On se laisse emporter par un hasard surprenant, une concordance. </a:t>
            </a:r>
          </a:p>
          <a:p>
            <a:pPr marL="0" indent="0">
              <a:buNone/>
            </a:pPr>
            <a:endParaRPr lang="fr-FR" dirty="0"/>
          </a:p>
          <a:p>
            <a:r>
              <a:rPr lang="fr-FR" dirty="0"/>
              <a:t>Penser à l’irrationnel dans le quotidien : on se définit par des choix, et souvent ces « petits choix » du quotidien ont un côté irrationnel, on est un être humain et non une machine parce qu’on écoute son cœur.</a:t>
            </a:r>
          </a:p>
          <a:p>
            <a:pPr marL="0" indent="0">
              <a:buNone/>
            </a:pPr>
            <a:endParaRPr lang="fr-FR" dirty="0"/>
          </a:p>
          <a:p>
            <a:r>
              <a:rPr lang="fr-FR" dirty="0"/>
              <a:t>Rappeler qu’on se raccrochera au « tout petit morceau de doute » qu’exprimera le médecin : on a tendance à surestimer les probabilités très faibles (par ex. jouer au loto). « Vous m’avez dit qu’il y avait la possibilité que ce ne soit pas ça » : ne pas l’oublier que la confirmation d’un diagnostic présenté comme quasi certain peut représenter une terrible déception</a:t>
            </a:r>
          </a:p>
          <a:p>
            <a:endParaRPr lang="fr-FR" dirty="0"/>
          </a:p>
        </p:txBody>
      </p:sp>
    </p:spTree>
    <p:extLst>
      <p:ext uri="{BB962C8B-B14F-4D97-AF65-F5344CB8AC3E}">
        <p14:creationId xmlns:p14="http://schemas.microsoft.com/office/powerpoint/2010/main" val="1761727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758687" y="2054225"/>
            <a:ext cx="10515600" cy="4351338"/>
          </a:xfrm>
        </p:spPr>
        <p:txBody>
          <a:bodyPr>
            <a:normAutofit lnSpcReduction="10000"/>
          </a:bodyPr>
          <a:lstStyle/>
          <a:p>
            <a:r>
              <a:rPr lang="fr-FR" dirty="0"/>
              <a:t>Patient dans un environnement</a:t>
            </a:r>
            <a:br>
              <a:rPr lang="fr-FR" dirty="0"/>
            </a:br>
            <a:r>
              <a:rPr lang="fr-FR" dirty="0"/>
              <a:t>connecté</a:t>
            </a:r>
            <a:br>
              <a:rPr lang="fr-FR" dirty="0"/>
            </a:br>
            <a:r>
              <a:rPr lang="fr-FR" dirty="0"/>
              <a:t>humain (aidant)</a:t>
            </a:r>
            <a:br>
              <a:rPr lang="fr-FR" dirty="0"/>
            </a:br>
            <a:r>
              <a:rPr lang="fr-FR" dirty="0"/>
              <a:t>d’offre de soins</a:t>
            </a:r>
            <a:br>
              <a:rPr lang="fr-FR" dirty="0"/>
            </a:br>
            <a:r>
              <a:rPr lang="fr-FR" dirty="0" err="1"/>
              <a:t>légistlatif</a:t>
            </a:r>
            <a:br>
              <a:rPr lang="fr-FR" dirty="0"/>
            </a:br>
            <a:endParaRPr lang="fr-FR" dirty="0"/>
          </a:p>
          <a:p>
            <a:r>
              <a:rPr lang="fr-FR" dirty="0"/>
              <a:t>Patient avec des projets de vie (parentalité, professionnel, personnel…)</a:t>
            </a:r>
          </a:p>
          <a:p>
            <a:pPr marL="0" indent="0">
              <a:buNone/>
            </a:pPr>
            <a:endParaRPr lang="fr-FR" dirty="0"/>
          </a:p>
          <a:p>
            <a:pPr marL="0" indent="0">
              <a:buNone/>
            </a:pPr>
            <a:r>
              <a:rPr lang="fr-FR" dirty="0"/>
              <a:t>Objectif: autonomie du patient, décision médicale partagée, alliance thérapeutique</a:t>
            </a:r>
          </a:p>
        </p:txBody>
      </p:sp>
      <p:sp>
        <p:nvSpPr>
          <p:cNvPr id="4" name="Titre 1"/>
          <p:cNvSpPr txBox="1">
            <a:spLocks/>
          </p:cNvSpPr>
          <p:nvPr/>
        </p:nvSpPr>
        <p:spPr>
          <a:xfrm>
            <a:off x="304800" y="365124"/>
            <a:ext cx="10515600" cy="1325563"/>
          </a:xfrm>
          <a:prstGeom prst="rect">
            <a:avLst/>
          </a:prstGeom>
          <a:solidFill>
            <a:schemeClr val="accent1">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t>Parcours du patient: parcours personnalisé s’intégrant dans un projet de vie</a:t>
            </a:r>
          </a:p>
        </p:txBody>
      </p:sp>
    </p:spTree>
    <p:extLst>
      <p:ext uri="{BB962C8B-B14F-4D97-AF65-F5344CB8AC3E}">
        <p14:creationId xmlns:p14="http://schemas.microsoft.com/office/powerpoint/2010/main" val="52024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1714202"/>
          </a:xfrm>
        </p:spPr>
        <p:txBody>
          <a:bodyPr>
            <a:noAutofit/>
          </a:bodyPr>
          <a:lstStyle/>
          <a:p>
            <a:r>
              <a:rPr lang="fr-FR" sz="3600" b="1" dirty="0">
                <a:solidFill>
                  <a:srgbClr val="002060"/>
                </a:solidFill>
              </a:rPr>
              <a:t>TP 2 : Parcours du patient</a:t>
            </a:r>
            <a:br>
              <a:rPr lang="fr-FR" sz="3600" b="1" dirty="0">
                <a:solidFill>
                  <a:srgbClr val="002060"/>
                </a:solidFill>
              </a:rPr>
            </a:br>
            <a:r>
              <a:rPr lang="fr-FR" sz="3600" b="1" dirty="0">
                <a:solidFill>
                  <a:srgbClr val="002060"/>
                </a:solidFill>
              </a:rPr>
              <a:t>accompagnement d’un patient</a:t>
            </a:r>
            <a:br>
              <a:rPr lang="fr-FR" sz="3600" b="1" dirty="0">
                <a:solidFill>
                  <a:srgbClr val="002060"/>
                </a:solidFill>
              </a:rPr>
            </a:br>
            <a:r>
              <a:rPr lang="fr-FR" sz="3600" b="1" dirty="0">
                <a:solidFill>
                  <a:srgbClr val="002060"/>
                </a:solidFill>
              </a:rPr>
              <a:t>avec une maladie chronique</a:t>
            </a:r>
            <a:endParaRPr lang="fr-FR" sz="3600" dirty="0"/>
          </a:p>
        </p:txBody>
      </p:sp>
      <p:sp>
        <p:nvSpPr>
          <p:cNvPr id="3" name="Espace réservé du contenu 2"/>
          <p:cNvSpPr>
            <a:spLocks noGrp="1"/>
          </p:cNvSpPr>
          <p:nvPr>
            <p:ph idx="1"/>
          </p:nvPr>
        </p:nvSpPr>
        <p:spPr>
          <a:xfrm>
            <a:off x="1991544" y="1916833"/>
            <a:ext cx="8229600" cy="4525963"/>
          </a:xfrm>
        </p:spPr>
        <p:txBody>
          <a:bodyPr>
            <a:normAutofit/>
          </a:bodyPr>
          <a:lstStyle/>
          <a:p>
            <a:pPr marL="0" indent="0" algn="just">
              <a:buNone/>
            </a:pPr>
            <a:endParaRPr lang="fr-FR" sz="2400" dirty="0">
              <a:latin typeface="Times New Roman"/>
            </a:endParaRPr>
          </a:p>
          <a:p>
            <a:pPr marL="0" indent="0">
              <a:buNone/>
            </a:pPr>
            <a:endParaRPr lang="fr-FR" sz="2400" dirty="0">
              <a:latin typeface="Times New Roman"/>
            </a:endParaRPr>
          </a:p>
          <a:p>
            <a:pPr marL="0" indent="0">
              <a:buNone/>
            </a:pPr>
            <a:r>
              <a:rPr lang="fr-FR" sz="2400" dirty="0"/>
              <a:t> </a:t>
            </a:r>
          </a:p>
        </p:txBody>
      </p:sp>
      <p:sp>
        <p:nvSpPr>
          <p:cNvPr id="4" name="ZoneTexte 3">
            <a:extLst>
              <a:ext uri="{FF2B5EF4-FFF2-40B4-BE49-F238E27FC236}">
                <a16:creationId xmlns:a16="http://schemas.microsoft.com/office/drawing/2014/main" id="{BB8C2EBB-B582-D240-BCEA-1A6206F2630A}"/>
              </a:ext>
            </a:extLst>
          </p:cNvPr>
          <p:cNvSpPr txBox="1"/>
          <p:nvPr/>
        </p:nvSpPr>
        <p:spPr>
          <a:xfrm>
            <a:off x="1981200" y="2564905"/>
            <a:ext cx="7617532" cy="2123658"/>
          </a:xfrm>
          <a:prstGeom prst="rect">
            <a:avLst/>
          </a:prstGeom>
          <a:noFill/>
        </p:spPr>
        <p:txBody>
          <a:bodyPr wrap="square" rtlCol="0">
            <a:spAutoFit/>
          </a:bodyPr>
          <a:lstStyle/>
          <a:p>
            <a:pPr algn="ctr"/>
            <a:r>
              <a:rPr lang="fr-FR" sz="2400" b="1" dirty="0"/>
              <a:t>2. Accompagnement du patient dans son projet de soins et son projet de vie</a:t>
            </a:r>
          </a:p>
          <a:p>
            <a:pPr algn="ctr"/>
            <a:r>
              <a:rPr lang="fr-FR" sz="2800" dirty="0"/>
              <a:t>Ou PARCOURS PERSONNALISÉ: UNE DYNAMIQUE DU PARCOURS DE SOINS DANS UN PROJET DE VIE</a:t>
            </a:r>
          </a:p>
          <a:p>
            <a:endParaRPr lang="fr-FR" sz="2800" dirty="0"/>
          </a:p>
        </p:txBody>
      </p:sp>
    </p:spTree>
    <p:extLst>
      <p:ext uri="{BB962C8B-B14F-4D97-AF65-F5344CB8AC3E}">
        <p14:creationId xmlns:p14="http://schemas.microsoft.com/office/powerpoint/2010/main" val="2361593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3512" y="202630"/>
            <a:ext cx="8535686" cy="1426170"/>
          </a:xfrm>
        </p:spPr>
        <p:txBody>
          <a:bodyPr>
            <a:normAutofit/>
          </a:bodyPr>
          <a:lstStyle/>
          <a:p>
            <a:pPr>
              <a:spcAft>
                <a:spcPts val="1400"/>
              </a:spcAft>
            </a:pPr>
            <a:br>
              <a:rPr lang="fr-FR" sz="2400" b="1" dirty="0">
                <a:solidFill>
                  <a:srgbClr val="002060"/>
                </a:solidFill>
              </a:rPr>
            </a:br>
            <a:r>
              <a:rPr lang="fr-FR" sz="3000" b="1" dirty="0">
                <a:solidFill>
                  <a:srgbClr val="002060"/>
                </a:solidFill>
              </a:rPr>
              <a:t>Objets connectés</a:t>
            </a:r>
            <a:endParaRPr lang="fr-FR" sz="3000" dirty="0">
              <a:solidFill>
                <a:srgbClr val="002060"/>
              </a:solidFill>
              <a:ea typeface="Times New Roman"/>
            </a:endParaRPr>
          </a:p>
        </p:txBody>
      </p:sp>
      <p:sp>
        <p:nvSpPr>
          <p:cNvPr id="3" name="Espace réservé du contenu 2"/>
          <p:cNvSpPr>
            <a:spLocks noGrp="1"/>
          </p:cNvSpPr>
          <p:nvPr>
            <p:ph idx="1"/>
          </p:nvPr>
        </p:nvSpPr>
        <p:spPr>
          <a:xfrm>
            <a:off x="1981200" y="1979516"/>
            <a:ext cx="8291264" cy="4689845"/>
          </a:xfrm>
        </p:spPr>
        <p:txBody>
          <a:bodyPr>
            <a:normAutofit fontScale="32500" lnSpcReduction="20000"/>
          </a:bodyPr>
          <a:lstStyle/>
          <a:p>
            <a:pPr marL="457200" indent="-457200">
              <a:lnSpc>
                <a:spcPct val="110000"/>
              </a:lnSpc>
              <a:buAutoNum type="alphaLcParenR"/>
            </a:pPr>
            <a:r>
              <a:rPr lang="fr-FR" sz="8600" b="1" dirty="0"/>
              <a:t>Présentation du sujet « objets connectés »</a:t>
            </a:r>
          </a:p>
          <a:p>
            <a:pPr marL="0" indent="0">
              <a:lnSpc>
                <a:spcPct val="110000"/>
              </a:lnSpc>
              <a:buNone/>
            </a:pPr>
            <a:endParaRPr lang="fr-FR" sz="5500" b="1" dirty="0"/>
          </a:p>
          <a:p>
            <a:pPr marL="400050" lvl="1" indent="0" defTabSz="717550">
              <a:lnSpc>
                <a:spcPct val="110000"/>
              </a:lnSpc>
              <a:buNone/>
            </a:pPr>
            <a:r>
              <a:rPr lang="fr-FR" sz="7600" u="sng" dirty="0"/>
              <a:t>Outils</a:t>
            </a:r>
            <a:r>
              <a:rPr lang="fr-FR" sz="7600" dirty="0"/>
              <a:t> :	Remue-méninges intuitif</a:t>
            </a:r>
          </a:p>
          <a:p>
            <a:pPr marL="400050" lvl="1" indent="0" defTabSz="717550">
              <a:lnSpc>
                <a:spcPct val="110000"/>
              </a:lnSpc>
              <a:buNone/>
            </a:pPr>
            <a:r>
              <a:rPr lang="fr-FR" sz="7600" dirty="0"/>
              <a:t>     </a:t>
            </a:r>
            <a:r>
              <a:rPr lang="fr-FR" sz="7600" dirty="0">
                <a:ea typeface="Times New Roman"/>
              </a:rPr>
              <a:t>	</a:t>
            </a:r>
            <a:endParaRPr lang="fr-FR" sz="3300" dirty="0">
              <a:ea typeface="Times New Roman"/>
            </a:endParaRPr>
          </a:p>
          <a:p>
            <a:pPr lvl="1">
              <a:lnSpc>
                <a:spcPct val="110000"/>
              </a:lnSpc>
              <a:buFont typeface="Wingdings" panose="05000000000000000000" pitchFamily="2" charset="2"/>
              <a:buChar char="§"/>
            </a:pPr>
            <a:r>
              <a:rPr lang="fr-FR" sz="7000" dirty="0"/>
              <a:t>Colonne 1 - « Citez des objets connectés dont pourraient vous parler vos patients »</a:t>
            </a:r>
          </a:p>
          <a:p>
            <a:pPr lvl="1">
              <a:lnSpc>
                <a:spcPct val="110000"/>
              </a:lnSpc>
              <a:buFont typeface="Wingdings" panose="05000000000000000000" pitchFamily="2" charset="2"/>
              <a:buChar char="§"/>
            </a:pPr>
            <a:r>
              <a:rPr lang="fr-FR" sz="7000" dirty="0"/>
              <a:t>Colonne 2 - « Qu’est-ce que les objets connectés peuvent changer dans ce qui se passe entre le patient et vous ? »</a:t>
            </a:r>
          </a:p>
          <a:p>
            <a:pPr lvl="1">
              <a:lnSpc>
                <a:spcPct val="110000"/>
              </a:lnSpc>
              <a:buFont typeface="Wingdings" panose="05000000000000000000" pitchFamily="2" charset="2"/>
              <a:buChar char="§"/>
            </a:pPr>
            <a:r>
              <a:rPr lang="fr-FR" sz="7000" dirty="0"/>
              <a:t>Colonne 3- « D’après vous, les objets connectés concernent-ils tous les publics ? » (public âgé, personnes précaires, etc…) </a:t>
            </a:r>
            <a:endParaRPr lang="fr-FR" sz="7000" dirty="0">
              <a:ea typeface="Times New Roman"/>
            </a:endParaRPr>
          </a:p>
          <a:p>
            <a:pPr marL="0" indent="0">
              <a:lnSpc>
                <a:spcPct val="170000"/>
              </a:lnSpc>
              <a:buNone/>
            </a:pPr>
            <a:endParaRPr lang="fr-FR" dirty="0"/>
          </a:p>
        </p:txBody>
      </p:sp>
      <p:sp>
        <p:nvSpPr>
          <p:cNvPr id="4" name="Titre 1"/>
          <p:cNvSpPr txBox="1">
            <a:spLocks/>
          </p:cNvSpPr>
          <p:nvPr/>
        </p:nvSpPr>
        <p:spPr>
          <a:xfrm>
            <a:off x="457200" y="274638"/>
            <a:ext cx="8229600" cy="1143000"/>
          </a:xfrm>
          <a:prstGeom prst="rect">
            <a:avLst/>
          </a:prstGeom>
          <a:solidFill>
            <a:schemeClr val="accent1">
              <a:lumMod val="60000"/>
              <a:lumOff val="40000"/>
            </a:schemeClr>
          </a:solidFill>
        </p:spPr>
        <p:txBody>
          <a:bodyPr vert="horz" lIns="91440" tIns="45720" rIns="91440" bIns="45720" rtlCol="0" anchor="ctr">
            <a:normAutofit/>
          </a:bodyPr>
          <a:lstStyle>
            <a:defPPr>
              <a:defRPr lang="fr-FR"/>
            </a:defPPr>
            <a:lvl1pPr>
              <a:lnSpc>
                <a:spcPct val="90000"/>
              </a:lnSpc>
              <a:spcBef>
                <a:spcPct val="0"/>
              </a:spcBef>
              <a:buNone/>
              <a:defRPr sz="3600">
                <a:latin typeface="+mj-lt"/>
                <a:ea typeface="+mj-ea"/>
                <a:cs typeface="+mj-cs"/>
              </a:defRPr>
            </a:lvl1pPr>
          </a:lstStyle>
          <a:p>
            <a:r>
              <a:rPr lang="fr-FR" dirty="0"/>
              <a:t>Les Objets connectés</a:t>
            </a:r>
          </a:p>
        </p:txBody>
      </p:sp>
    </p:spTree>
    <p:extLst>
      <p:ext uri="{BB962C8B-B14F-4D97-AF65-F5344CB8AC3E}">
        <p14:creationId xmlns:p14="http://schemas.microsoft.com/office/powerpoint/2010/main" val="547834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i="0" dirty="0">
                <a:solidFill>
                  <a:srgbClr val="025D9B"/>
                </a:solidFill>
                <a:effectLst/>
                <a:latin typeface="Inter"/>
              </a:rPr>
              <a:t>Les différentes fonctions de la e-santé</a:t>
            </a:r>
            <a:br>
              <a:rPr lang="fr-FR" b="0" i="0" dirty="0">
                <a:solidFill>
                  <a:srgbClr val="025D9B"/>
                </a:solidFill>
                <a:effectLst/>
                <a:latin typeface="Inter"/>
              </a:rPr>
            </a:br>
            <a:endParaRPr lang="fr-FR" dirty="0"/>
          </a:p>
        </p:txBody>
      </p:sp>
      <p:sp>
        <p:nvSpPr>
          <p:cNvPr id="3" name="Espace réservé du contenu 2"/>
          <p:cNvSpPr>
            <a:spLocks noGrp="1"/>
          </p:cNvSpPr>
          <p:nvPr>
            <p:ph idx="1"/>
          </p:nvPr>
        </p:nvSpPr>
        <p:spPr/>
        <p:txBody>
          <a:bodyPr/>
          <a:lstStyle/>
          <a:p>
            <a:pPr>
              <a:buFont typeface="+mj-lt"/>
              <a:buAutoNum type="arabicPeriod"/>
            </a:pPr>
            <a:r>
              <a:rPr lang="fr-FR" b="0" i="0" dirty="0">
                <a:solidFill>
                  <a:srgbClr val="272C39"/>
                </a:solidFill>
                <a:effectLst/>
                <a:latin typeface="Inter"/>
              </a:rPr>
              <a:t>Capter des informations via un objet connecté</a:t>
            </a:r>
          </a:p>
          <a:p>
            <a:pPr>
              <a:buFont typeface="+mj-lt"/>
              <a:buAutoNum type="arabicPeriod"/>
            </a:pPr>
            <a:r>
              <a:rPr lang="fr-FR" b="0" i="0" dirty="0">
                <a:solidFill>
                  <a:srgbClr val="272C39"/>
                </a:solidFill>
                <a:effectLst/>
                <a:latin typeface="Inter"/>
              </a:rPr>
              <a:t>Transmettre automatiquement l’information collectée</a:t>
            </a:r>
          </a:p>
          <a:p>
            <a:pPr>
              <a:buFont typeface="+mj-lt"/>
              <a:buAutoNum type="arabicPeriod"/>
            </a:pPr>
            <a:r>
              <a:rPr lang="fr-FR" b="0" i="0" dirty="0">
                <a:solidFill>
                  <a:srgbClr val="272C39"/>
                </a:solidFill>
                <a:effectLst/>
                <a:latin typeface="Inter"/>
              </a:rPr>
              <a:t>Intégrer l’information dans un système informatique</a:t>
            </a:r>
          </a:p>
          <a:p>
            <a:pPr>
              <a:buFont typeface="+mj-lt"/>
              <a:buAutoNum type="arabicPeriod"/>
            </a:pPr>
            <a:r>
              <a:rPr lang="fr-FR" b="0" i="0" dirty="0">
                <a:solidFill>
                  <a:srgbClr val="272C39"/>
                </a:solidFill>
                <a:effectLst/>
                <a:latin typeface="Inter"/>
              </a:rPr>
              <a:t>Analyser et afficher l’information de manière compréhensible pour l’utilisateur</a:t>
            </a:r>
          </a:p>
          <a:p>
            <a:pPr>
              <a:buFont typeface="+mj-lt"/>
              <a:buAutoNum type="arabicPeriod"/>
            </a:pPr>
            <a:r>
              <a:rPr lang="fr-FR" b="0" i="0" dirty="0">
                <a:solidFill>
                  <a:srgbClr val="272C39"/>
                </a:solidFill>
                <a:effectLst/>
                <a:latin typeface="Inter"/>
              </a:rPr>
              <a:t>Mettre en relation les patients et les médecins</a:t>
            </a:r>
          </a:p>
          <a:p>
            <a:endParaRPr lang="fr-FR" dirty="0"/>
          </a:p>
        </p:txBody>
      </p:sp>
    </p:spTree>
    <p:extLst>
      <p:ext uri="{BB962C8B-B14F-4D97-AF65-F5344CB8AC3E}">
        <p14:creationId xmlns:p14="http://schemas.microsoft.com/office/powerpoint/2010/main" val="984303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i="0" dirty="0">
                <a:solidFill>
                  <a:srgbClr val="025D9B"/>
                </a:solidFill>
                <a:effectLst/>
                <a:latin typeface="Inter"/>
              </a:rPr>
              <a:t> Avantages</a:t>
            </a:r>
            <a:endParaRPr lang="fr-FR" dirty="0"/>
          </a:p>
        </p:txBody>
      </p:sp>
      <p:sp>
        <p:nvSpPr>
          <p:cNvPr id="3" name="Espace réservé du contenu 2"/>
          <p:cNvSpPr>
            <a:spLocks noGrp="1"/>
          </p:cNvSpPr>
          <p:nvPr>
            <p:ph idx="1"/>
          </p:nvPr>
        </p:nvSpPr>
        <p:spPr/>
        <p:txBody>
          <a:bodyPr>
            <a:normAutofit/>
          </a:bodyPr>
          <a:lstStyle/>
          <a:p>
            <a:r>
              <a:rPr lang="fr-FR" b="1" i="0" dirty="0">
                <a:solidFill>
                  <a:srgbClr val="272C39"/>
                </a:solidFill>
                <a:effectLst/>
                <a:latin typeface="Inter"/>
              </a:rPr>
              <a:t> </a:t>
            </a:r>
            <a:r>
              <a:rPr lang="fr-FR" b="0" i="0" dirty="0">
                <a:solidFill>
                  <a:srgbClr val="272C39"/>
                </a:solidFill>
                <a:effectLst/>
                <a:latin typeface="Inter"/>
              </a:rPr>
              <a:t>Suivi des maladies chroniques plus efficients (données collectées de façon régulière et en temps réel) </a:t>
            </a:r>
            <a:r>
              <a:rPr lang="fr-FR" dirty="0">
                <a:solidFill>
                  <a:srgbClr val="272C39"/>
                </a:solidFill>
                <a:latin typeface="Inter"/>
              </a:rPr>
              <a:t>:</a:t>
            </a:r>
            <a:r>
              <a:rPr lang="fr-FR" b="0" i="0" dirty="0">
                <a:solidFill>
                  <a:srgbClr val="272C39"/>
                </a:solidFill>
                <a:effectLst/>
                <a:latin typeface="Inter"/>
              </a:rPr>
              <a:t>améliore la qualité des soins proposés (traitements plus efficaces et plus spécifiques), meilleure prévention des maladies, meilleure surveillance</a:t>
            </a:r>
          </a:p>
          <a:p>
            <a:r>
              <a:rPr lang="fr-FR" b="0" i="0" dirty="0">
                <a:solidFill>
                  <a:srgbClr val="272C39"/>
                </a:solidFill>
                <a:effectLst/>
                <a:latin typeface="Inter"/>
              </a:rPr>
              <a:t>Pour les patients moins de déplacement </a:t>
            </a:r>
          </a:p>
          <a:p>
            <a:r>
              <a:rPr lang="fr-FR" b="0" i="0" dirty="0">
                <a:solidFill>
                  <a:srgbClr val="272C39"/>
                </a:solidFill>
                <a:effectLst/>
                <a:latin typeface="Inter"/>
              </a:rPr>
              <a:t>Travail en réseau, décloisonnement entre les hôpitaux et les cabinets médicaux.</a:t>
            </a:r>
          </a:p>
          <a:p>
            <a:r>
              <a:rPr lang="fr-FR" b="0" i="0" dirty="0">
                <a:solidFill>
                  <a:srgbClr val="272C39"/>
                </a:solidFill>
                <a:effectLst/>
                <a:latin typeface="Inter"/>
              </a:rPr>
              <a:t>Economique?</a:t>
            </a:r>
          </a:p>
        </p:txBody>
      </p:sp>
    </p:spTree>
    <p:extLst>
      <p:ext uri="{BB962C8B-B14F-4D97-AF65-F5344CB8AC3E}">
        <p14:creationId xmlns:p14="http://schemas.microsoft.com/office/powerpoint/2010/main" val="2853265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25D9B"/>
                </a:solidFill>
                <a:latin typeface="Inter"/>
              </a:rPr>
              <a:t>Limite</a:t>
            </a:r>
            <a:r>
              <a:rPr lang="fr-FR" b="0" i="0" dirty="0">
                <a:solidFill>
                  <a:srgbClr val="025D9B"/>
                </a:solidFill>
                <a:effectLst/>
                <a:latin typeface="Inter"/>
              </a:rPr>
              <a:t>s</a:t>
            </a:r>
            <a:endParaRPr lang="fr-FR" dirty="0"/>
          </a:p>
        </p:txBody>
      </p:sp>
      <p:sp>
        <p:nvSpPr>
          <p:cNvPr id="3" name="Espace réservé du contenu 2"/>
          <p:cNvSpPr>
            <a:spLocks noGrp="1"/>
          </p:cNvSpPr>
          <p:nvPr>
            <p:ph idx="1"/>
          </p:nvPr>
        </p:nvSpPr>
        <p:spPr/>
        <p:txBody>
          <a:bodyPr>
            <a:normAutofit/>
          </a:bodyPr>
          <a:lstStyle/>
          <a:p>
            <a:pPr marL="742950" lvl="1" indent="-285750"/>
            <a:r>
              <a:rPr lang="fr-FR" b="0" i="0" dirty="0">
                <a:solidFill>
                  <a:srgbClr val="272C39"/>
                </a:solidFill>
                <a:effectLst/>
                <a:latin typeface="Inter"/>
              </a:rPr>
              <a:t>Ne pas mettre à l’écart son médecin.</a:t>
            </a:r>
          </a:p>
          <a:p>
            <a:pPr marL="742950" lvl="1" indent="-285750"/>
            <a:r>
              <a:rPr lang="fr-FR" b="0" i="0" dirty="0">
                <a:solidFill>
                  <a:srgbClr val="272C39"/>
                </a:solidFill>
                <a:effectLst/>
                <a:latin typeface="Inter"/>
              </a:rPr>
              <a:t>Ne pas faire uniquement de l’automédication.</a:t>
            </a:r>
          </a:p>
          <a:p>
            <a:pPr marL="742950" lvl="1" indent="-285750"/>
            <a:r>
              <a:rPr lang="fr-FR" b="0" i="0" dirty="0">
                <a:solidFill>
                  <a:srgbClr val="272C39"/>
                </a:solidFill>
                <a:effectLst/>
                <a:latin typeface="Inter"/>
              </a:rPr>
              <a:t>Ne pas devenir dépendant et passer tout son temps à surveiller sa santé.</a:t>
            </a:r>
          </a:p>
          <a:p>
            <a:pPr marL="742950" lvl="1" indent="-285750"/>
            <a:r>
              <a:rPr lang="fr-FR" b="0" i="0" dirty="0">
                <a:solidFill>
                  <a:srgbClr val="272C39"/>
                </a:solidFill>
                <a:effectLst/>
                <a:latin typeface="Inter"/>
              </a:rPr>
              <a:t>Evolution technologique: rester à jour pour que l’objet ne soit pas obsolète.</a:t>
            </a:r>
          </a:p>
          <a:p>
            <a:pPr marL="742950" lvl="1" indent="-285750"/>
            <a:r>
              <a:rPr lang="fr-FR" b="0" i="0" dirty="0">
                <a:solidFill>
                  <a:srgbClr val="272C39"/>
                </a:solidFill>
                <a:effectLst/>
                <a:latin typeface="Inter"/>
              </a:rPr>
              <a:t>cyber-piratage espionnage des données ou </a:t>
            </a:r>
            <a:r>
              <a:rPr lang="fr-FR" b="0" i="0" dirty="0" err="1">
                <a:solidFill>
                  <a:srgbClr val="272C39"/>
                </a:solidFill>
                <a:effectLst/>
                <a:latin typeface="Inter"/>
              </a:rPr>
              <a:t>hackage</a:t>
            </a:r>
            <a:r>
              <a:rPr lang="fr-FR" b="0" i="0" dirty="0">
                <a:solidFill>
                  <a:srgbClr val="272C39"/>
                </a:solidFill>
                <a:effectLst/>
                <a:latin typeface="Inter"/>
              </a:rPr>
              <a:t> de certains dispositifs.</a:t>
            </a:r>
          </a:p>
        </p:txBody>
      </p:sp>
    </p:spTree>
    <p:extLst>
      <p:ext uri="{BB962C8B-B14F-4D97-AF65-F5344CB8AC3E}">
        <p14:creationId xmlns:p14="http://schemas.microsoft.com/office/powerpoint/2010/main" val="377685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25D9B"/>
                </a:solidFill>
                <a:latin typeface="Inter"/>
              </a:rPr>
              <a:t>La e-santé</a:t>
            </a:r>
            <a:endParaRPr lang="fr-FR" dirty="0"/>
          </a:p>
        </p:txBody>
      </p:sp>
      <p:sp>
        <p:nvSpPr>
          <p:cNvPr id="3" name="Espace réservé du contenu 2"/>
          <p:cNvSpPr>
            <a:spLocks noGrp="1"/>
          </p:cNvSpPr>
          <p:nvPr>
            <p:ph idx="1"/>
          </p:nvPr>
        </p:nvSpPr>
        <p:spPr/>
        <p:txBody>
          <a:bodyPr/>
          <a:lstStyle/>
          <a:p>
            <a:r>
              <a:rPr lang="fr-FR" b="0" i="0" dirty="0">
                <a:solidFill>
                  <a:srgbClr val="272C39"/>
                </a:solidFill>
                <a:effectLst/>
                <a:latin typeface="Inter"/>
              </a:rPr>
              <a:t>Personnalisée : données temps réel personnelles</a:t>
            </a:r>
          </a:p>
          <a:p>
            <a:r>
              <a:rPr lang="fr-FR" b="0" i="0" dirty="0">
                <a:solidFill>
                  <a:srgbClr val="272C39"/>
                </a:solidFill>
                <a:effectLst/>
                <a:latin typeface="Inter"/>
              </a:rPr>
              <a:t>Prédictive : grâce aux données, les médecins pourront détecter certaines prémisses.</a:t>
            </a:r>
          </a:p>
          <a:p>
            <a:r>
              <a:rPr lang="fr-FR" b="0" i="0" dirty="0">
                <a:solidFill>
                  <a:srgbClr val="272C39"/>
                </a:solidFill>
                <a:effectLst/>
                <a:latin typeface="Inter"/>
              </a:rPr>
              <a:t>Préventive : les données permettront de savoir ce que vous risquez d’avoir si vous ne changez pas votre mode de vie ou ne suivez pas bien votre traitement.</a:t>
            </a:r>
          </a:p>
          <a:p>
            <a:r>
              <a:rPr lang="fr-FR" b="0" i="0" dirty="0">
                <a:solidFill>
                  <a:srgbClr val="272C39"/>
                </a:solidFill>
                <a:effectLst/>
                <a:latin typeface="Inter"/>
              </a:rPr>
              <a:t>Participative : car les patients aideront les médecins grâce aux données qu’ils auront récoltés. Les médecins pourront travailler en réseau.</a:t>
            </a:r>
          </a:p>
        </p:txBody>
      </p:sp>
    </p:spTree>
    <p:extLst>
      <p:ext uri="{BB962C8B-B14F-4D97-AF65-F5344CB8AC3E}">
        <p14:creationId xmlns:p14="http://schemas.microsoft.com/office/powerpoint/2010/main" val="802703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6165" y="274638"/>
            <a:ext cx="9584635" cy="1325562"/>
          </a:xfrm>
        </p:spPr>
        <p:txBody>
          <a:bodyPr>
            <a:noAutofit/>
          </a:bodyPr>
          <a:lstStyle/>
          <a:p>
            <a:r>
              <a:rPr lang="fr-FR" dirty="0">
                <a:solidFill>
                  <a:srgbClr val="025D9B"/>
                </a:solidFill>
                <a:latin typeface="Inter"/>
              </a:rPr>
              <a:t>Téléconsultation et télémédecine</a:t>
            </a:r>
            <a:br>
              <a:rPr lang="fr-FR" dirty="0">
                <a:solidFill>
                  <a:srgbClr val="025D9B"/>
                </a:solidFill>
                <a:latin typeface="Inter"/>
              </a:rPr>
            </a:br>
            <a:endParaRPr lang="fr-FR" dirty="0">
              <a:solidFill>
                <a:srgbClr val="025D9B"/>
              </a:solidFill>
              <a:latin typeface="Inter"/>
            </a:endParaRPr>
          </a:p>
        </p:txBody>
      </p:sp>
      <p:sp>
        <p:nvSpPr>
          <p:cNvPr id="3" name="Espace réservé du contenu 2"/>
          <p:cNvSpPr>
            <a:spLocks noGrp="1"/>
          </p:cNvSpPr>
          <p:nvPr>
            <p:ph idx="1"/>
          </p:nvPr>
        </p:nvSpPr>
        <p:spPr>
          <a:xfrm>
            <a:off x="1981200" y="1988841"/>
            <a:ext cx="8229600" cy="4137323"/>
          </a:xfrm>
        </p:spPr>
        <p:txBody>
          <a:bodyPr>
            <a:normAutofit fontScale="85000" lnSpcReduction="20000"/>
          </a:bodyPr>
          <a:lstStyle/>
          <a:p>
            <a:pPr marL="0" indent="0">
              <a:buNone/>
            </a:pPr>
            <a:endParaRPr lang="fr-FR" sz="2400" dirty="0"/>
          </a:p>
          <a:p>
            <a:pPr marL="358775" indent="-1588" defTabSz="657225">
              <a:lnSpc>
                <a:spcPct val="120000"/>
              </a:lnSpc>
              <a:buNone/>
            </a:pPr>
            <a:r>
              <a:rPr lang="fr-FR" u="sng" dirty="0"/>
              <a:t>Outil</a:t>
            </a:r>
            <a:r>
              <a:rPr lang="fr-FR" dirty="0"/>
              <a:t>:	Débat sur retours d’expérience</a:t>
            </a:r>
          </a:p>
          <a:p>
            <a:pPr marL="358775" indent="-1588" defTabSz="657225">
              <a:lnSpc>
                <a:spcPct val="120000"/>
              </a:lnSpc>
              <a:buNone/>
            </a:pPr>
            <a:endParaRPr lang="fr-FR" sz="2300" dirty="0"/>
          </a:p>
          <a:p>
            <a:pPr marL="357187" lvl="1" indent="0" defTabSz="806450">
              <a:lnSpc>
                <a:spcPct val="120000"/>
              </a:lnSpc>
              <a:buNone/>
            </a:pPr>
            <a:r>
              <a:rPr lang="fr-FR" sz="3100" dirty="0"/>
              <a:t>Partir de l’expérience des étudiants, des enseignants.</a:t>
            </a:r>
          </a:p>
          <a:p>
            <a:pPr marL="814387" lvl="1" indent="-457200" defTabSz="806450">
              <a:lnSpc>
                <a:spcPct val="120000"/>
              </a:lnSpc>
              <a:buFont typeface="Wingdings" panose="05000000000000000000" pitchFamily="2" charset="2"/>
              <a:buChar char="§"/>
            </a:pPr>
            <a:r>
              <a:rPr lang="fr-FR" sz="3100" dirty="0"/>
              <a:t>Quelle place pour la téléconsultation ? </a:t>
            </a:r>
          </a:p>
          <a:p>
            <a:pPr marL="625475" lvl="1" indent="-268288" defTabSz="806450">
              <a:lnSpc>
                <a:spcPct val="120000"/>
              </a:lnSpc>
              <a:buFont typeface="Wingdings" panose="05000000000000000000" pitchFamily="2" charset="2"/>
              <a:buChar char="§"/>
            </a:pPr>
            <a:r>
              <a:rPr lang="fr-FR" sz="3100" dirty="0"/>
              <a:t>   </a:t>
            </a:r>
            <a:r>
              <a:rPr lang="fr-FR" sz="3100" b="1" dirty="0"/>
              <a:t>A-t-elle un impact sur la relation médecin-patient</a:t>
            </a:r>
            <a:r>
              <a:rPr lang="fr-FR" sz="3100" dirty="0"/>
              <a:t> ? </a:t>
            </a:r>
          </a:p>
          <a:p>
            <a:pPr marL="625475" lvl="1" indent="-268288" defTabSz="806450">
              <a:lnSpc>
                <a:spcPct val="120000"/>
              </a:lnSpc>
              <a:buFont typeface="Wingdings" panose="05000000000000000000" pitchFamily="2" charset="2"/>
              <a:buChar char="§"/>
            </a:pPr>
            <a:r>
              <a:rPr lang="fr-FR" sz="3100" dirty="0"/>
              <a:t>   Si oui, en quoi (positif et négatif) ?</a:t>
            </a:r>
          </a:p>
          <a:p>
            <a:pPr marL="357187" lvl="1" indent="0" defTabSz="806450">
              <a:lnSpc>
                <a:spcPct val="120000"/>
              </a:lnSpc>
              <a:buNone/>
            </a:pPr>
            <a:endParaRPr lang="fr-FR" i="1" dirty="0"/>
          </a:p>
          <a:p>
            <a:pPr marL="357187" lvl="1" indent="0" defTabSz="806450">
              <a:lnSpc>
                <a:spcPct val="120000"/>
              </a:lnSpc>
              <a:buNone/>
            </a:pPr>
            <a:r>
              <a:rPr lang="fr-FR" b="1" i="1" dirty="0"/>
              <a:t>Rappel des règles de la téléconsultation dans les maladies chroniques( à chercher ..) – </a:t>
            </a:r>
            <a:r>
              <a:rPr lang="fr-FR" b="1" i="1" dirty="0">
                <a:solidFill>
                  <a:srgbClr val="FF0000"/>
                </a:solidFill>
              </a:rPr>
              <a:t>réflexion sur la téléconsultation en officine ?</a:t>
            </a:r>
          </a:p>
          <a:p>
            <a:endParaRPr lang="fr-FR" dirty="0"/>
          </a:p>
        </p:txBody>
      </p:sp>
    </p:spTree>
    <p:extLst>
      <p:ext uri="{BB962C8B-B14F-4D97-AF65-F5344CB8AC3E}">
        <p14:creationId xmlns:p14="http://schemas.microsoft.com/office/powerpoint/2010/main" val="233996794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1220</TotalTime>
  <Words>2519</Words>
  <Application>Microsoft Office PowerPoint</Application>
  <PresentationFormat>Grand écran</PresentationFormat>
  <Paragraphs>222</Paragraphs>
  <Slides>28</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28</vt:i4>
      </vt:variant>
    </vt:vector>
  </HeadingPairs>
  <TitlesOfParts>
    <vt:vector size="35" baseType="lpstr">
      <vt:lpstr>Arial</vt:lpstr>
      <vt:lpstr>Calibri</vt:lpstr>
      <vt:lpstr>Calibri Light</vt:lpstr>
      <vt:lpstr>Inter</vt:lpstr>
      <vt:lpstr>Times New Roman</vt:lpstr>
      <vt:lpstr>Wingdings</vt:lpstr>
      <vt:lpstr>Thème Office</vt:lpstr>
      <vt:lpstr>    Enseignement DFASM1 4ème année   sur la relation en soins (ReSo)  (médecin-malade)   TP2 </vt:lpstr>
      <vt:lpstr> TP 2 : Parcours du patient accompagnement d’un patient avec une maladie chronique </vt:lpstr>
      <vt:lpstr>TP 2 : Parcours du patient accompagnement d’un patient avec une maladie chronique</vt:lpstr>
      <vt:lpstr> Objets connectés</vt:lpstr>
      <vt:lpstr>Les différentes fonctions de la e-santé </vt:lpstr>
      <vt:lpstr> Avantages</vt:lpstr>
      <vt:lpstr>Limites</vt:lpstr>
      <vt:lpstr>La e-santé</vt:lpstr>
      <vt:lpstr>Téléconsultation et télémédecine </vt:lpstr>
      <vt:lpstr>Place de l’aidant </vt:lpstr>
      <vt:lpstr>       </vt:lpstr>
      <vt:lpstr>Place de l’aidant (3)  </vt:lpstr>
      <vt:lpstr>Présentation PowerPoint</vt:lpstr>
      <vt:lpstr>Présentation PowerPoint</vt:lpstr>
      <vt:lpstr>Présentation PowerPoint</vt:lpstr>
      <vt:lpstr> Compétences d’auto-soins, compétences d’adaptation ou psycho-sociales (2)  </vt:lpstr>
      <vt:lpstr>Compétences d’auto-soins: auto-médication</vt:lpstr>
      <vt:lpstr>Décision médicale partagée </vt:lpstr>
      <vt:lpstr>Présentation PowerPoint</vt:lpstr>
      <vt:lpstr>Décision médicale partagée</vt:lpstr>
      <vt:lpstr>Présentation PowerPoint</vt:lpstr>
      <vt:lpstr>Présentation PowerPoint</vt:lpstr>
      <vt:lpstr>Médecines alternatives et complémentaires</vt:lpstr>
      <vt:lpstr>Médecines alternatives et complémentaires</vt:lpstr>
      <vt:lpstr>Présentation PowerPoint</vt:lpstr>
      <vt:lpstr>Pistes d’animation</vt:lpstr>
      <vt:lpstr>La pensée irrationnelle</vt:lpstr>
      <vt:lpstr>Présentation PowerPoint</vt:lpstr>
    </vt:vector>
  </TitlesOfParts>
  <Company>APHP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VATIER Camille</dc:creator>
  <cp:lastModifiedBy>VATIER Camille</cp:lastModifiedBy>
  <cp:revision>10</cp:revision>
  <dcterms:created xsi:type="dcterms:W3CDTF">2024-01-04T14:19:15Z</dcterms:created>
  <dcterms:modified xsi:type="dcterms:W3CDTF">2026-01-07T11:05:45Z</dcterms:modified>
</cp:coreProperties>
</file>